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69"/>
  </p:notesMasterIdLst>
  <p:handoutMasterIdLst>
    <p:handoutMasterId r:id="rId70"/>
  </p:handoutMasterIdLst>
  <p:sldIdLst>
    <p:sldId id="345" r:id="rId2"/>
    <p:sldId id="409" r:id="rId3"/>
    <p:sldId id="319" r:id="rId4"/>
    <p:sldId id="346" r:id="rId5"/>
    <p:sldId id="320" r:id="rId6"/>
    <p:sldId id="323" r:id="rId7"/>
    <p:sldId id="324" r:id="rId8"/>
    <p:sldId id="347" r:id="rId9"/>
    <p:sldId id="348" r:id="rId10"/>
    <p:sldId id="349" r:id="rId11"/>
    <p:sldId id="350" r:id="rId12"/>
    <p:sldId id="351" r:id="rId13"/>
    <p:sldId id="353" r:id="rId14"/>
    <p:sldId id="354" r:id="rId15"/>
    <p:sldId id="355" r:id="rId16"/>
    <p:sldId id="356" r:id="rId17"/>
    <p:sldId id="407" r:id="rId18"/>
    <p:sldId id="408" r:id="rId19"/>
    <p:sldId id="338" r:id="rId20"/>
    <p:sldId id="339" r:id="rId21"/>
    <p:sldId id="359" r:id="rId22"/>
    <p:sldId id="360" r:id="rId23"/>
    <p:sldId id="361" r:id="rId24"/>
    <p:sldId id="362" r:id="rId25"/>
    <p:sldId id="363" r:id="rId26"/>
    <p:sldId id="364" r:id="rId27"/>
    <p:sldId id="406"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1" r:id="rId54"/>
    <p:sldId id="392"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405" r:id="rId68"/>
  </p:sldIdLst>
  <p:sldSz cx="12192000" cy="6858000"/>
  <p:notesSz cx="7302500" cy="9588500"/>
  <p:custDataLst>
    <p:tags r:id="rId71"/>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2" autoAdjust="0"/>
    <p:restoredTop sz="72925" autoAdjust="0"/>
  </p:normalViewPr>
  <p:slideViewPr>
    <p:cSldViewPr>
      <p:cViewPr varScale="1">
        <p:scale>
          <a:sx n="91" d="100"/>
          <a:sy n="91" d="100"/>
        </p:scale>
        <p:origin x="252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a:t>
            </a:fld>
            <a:endParaRPr lang="en-US"/>
          </a:p>
        </p:txBody>
      </p:sp>
    </p:spTree>
    <p:extLst>
      <p:ext uri="{BB962C8B-B14F-4D97-AF65-F5344CB8AC3E}">
        <p14:creationId xmlns:p14="http://schemas.microsoft.com/office/powerpoint/2010/main" val="612771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First attempt:</a:t>
            </a:r>
            <a:r>
              <a:rPr lang="en-US" baseline="0" dirty="0"/>
              <a:t> </a:t>
            </a:r>
            <a:r>
              <a:rPr lang="en-US" dirty="0"/>
              <a:t>check whether there’s a path</a:t>
            </a:r>
            <a:r>
              <a:rPr lang="en-US" baseline="0" dirty="0"/>
              <a:t> between two variables.  Check whether it’s been blocked by some evidence.  If not, then they are conditionally independent.</a:t>
            </a:r>
          </a:p>
          <a:p>
            <a:r>
              <a:rPr lang="en-US" baseline="0" dirty="0"/>
              <a:t>Too simple. </a:t>
            </a:r>
          </a:p>
          <a:p>
            <a:endParaRPr lang="en-US" baseline="0" dirty="0"/>
          </a:p>
          <a:p>
            <a:r>
              <a:rPr lang="en-US" baseline="0" dirty="0"/>
              <a:t>Observing T lets the influence run between R and B.</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14</a:t>
            </a:fld>
            <a:endParaRPr lang="en-US"/>
          </a:p>
        </p:txBody>
      </p:sp>
    </p:spTree>
    <p:extLst>
      <p:ext uri="{BB962C8B-B14F-4D97-AF65-F5344CB8AC3E}">
        <p14:creationId xmlns:p14="http://schemas.microsoft.com/office/powerpoint/2010/main" val="1360340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WRITE</a:t>
            </a:r>
            <a:r>
              <a:rPr lang="en-US" baseline="0" dirty="0"/>
              <a:t> THIS on the board.  It’s useful for the next few slides.</a:t>
            </a:r>
            <a:br>
              <a:rPr lang="en-US" dirty="0"/>
            </a:br>
            <a:br>
              <a:rPr lang="en-US" dirty="0"/>
            </a:br>
            <a:r>
              <a:rPr lang="en-US" dirty="0"/>
              <a:t>First one is a causal change.  When the middle variable isn’t active, then there’s influence between the first and the third.</a:t>
            </a:r>
            <a:r>
              <a:rPr lang="en-US" baseline="0" dirty="0"/>
              <a:t>  However, once you observe the middle variable, it blocks the influences between them and makes them independent. </a:t>
            </a:r>
          </a:p>
          <a:p>
            <a:r>
              <a:rPr lang="en-US" baseline="0" dirty="0"/>
              <a:t>Second is the common cause.  Same story.</a:t>
            </a:r>
          </a:p>
          <a:p>
            <a:r>
              <a:rPr lang="en-US" baseline="0" dirty="0"/>
              <a:t>Third is the common effect.  This is the odd one out.</a:t>
            </a:r>
          </a:p>
          <a:p>
            <a:endParaRPr lang="en-US" baseline="0" dirty="0"/>
          </a:p>
          <a:p>
            <a:r>
              <a:rPr lang="en-US" baseline="0" dirty="0"/>
              <a:t>What does it mean to be an active triple or inactive triple in the larger context?  </a:t>
            </a:r>
          </a:p>
          <a:p>
            <a:r>
              <a:rPr lang="en-US" baseline="0" dirty="0"/>
              <a:t>If every triple along a path is active, then we have an active path.</a:t>
            </a:r>
          </a:p>
          <a:p>
            <a:r>
              <a:rPr lang="en-US" baseline="0" dirty="0"/>
              <a:t>If one or more triples is in active, then the whole path is inactive. </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15</a:t>
            </a:fld>
            <a:endParaRPr lang="en-US"/>
          </a:p>
        </p:txBody>
      </p:sp>
    </p:spTree>
    <p:extLst>
      <p:ext uri="{BB962C8B-B14F-4D97-AF65-F5344CB8AC3E}">
        <p14:creationId xmlns:p14="http://schemas.microsoft.com/office/powerpoint/2010/main" val="37500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Is it guaranteed to be true for</a:t>
            </a:r>
            <a:r>
              <a:rPr lang="en-US" baseline="0" dirty="0"/>
              <a:t> Xi and </a:t>
            </a:r>
            <a:r>
              <a:rPr lang="en-US" baseline="0" dirty="0" err="1"/>
              <a:t>Xj</a:t>
            </a:r>
            <a:r>
              <a:rPr lang="en-US" baseline="0" dirty="0"/>
              <a:t> are independent given these variables and given this BN structure.</a:t>
            </a:r>
          </a:p>
          <a:p>
            <a:endParaRPr lang="en-US" baseline="0" dirty="0"/>
          </a:p>
          <a:p>
            <a:r>
              <a:rPr lang="en-US" baseline="0" dirty="0"/>
              <a:t>Just not guaranteed.  It could be there or not.  (If every distribution becomes a uniform distribution given the parent variables, then no dependencies) </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16</a:t>
            </a:fld>
            <a:endParaRPr lang="en-US"/>
          </a:p>
        </p:txBody>
      </p:sp>
    </p:spTree>
    <p:extLst>
      <p:ext uri="{BB962C8B-B14F-4D97-AF65-F5344CB8AC3E}">
        <p14:creationId xmlns:p14="http://schemas.microsoft.com/office/powerpoint/2010/main" val="1348651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17</a:t>
            </a:fld>
            <a:endParaRPr lang="en-US" sz="1300"/>
          </a:p>
        </p:txBody>
      </p:sp>
    </p:spTree>
    <p:extLst>
      <p:ext uri="{BB962C8B-B14F-4D97-AF65-F5344CB8AC3E}">
        <p14:creationId xmlns:p14="http://schemas.microsoft.com/office/powerpoint/2010/main" val="178543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21</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22</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23</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Shaded = observed.</a:t>
            </a:r>
          </a:p>
          <a:p>
            <a:r>
              <a:rPr lang="en-US" dirty="0"/>
              <a:t>Non-shaded= unobserved.  13</a:t>
            </a:r>
            <a:r>
              <a:rPr lang="en-US" baseline="0" dirty="0"/>
              <a:t> of those, so 2^13 items to compute. 2^13 = </a:t>
            </a:r>
            <a:r>
              <a:rPr lang="is-IS" baseline="0" dirty="0"/>
              <a:t>8,192</a:t>
            </a:r>
            <a:r>
              <a:rPr lang="en-US" baseline="0" dirty="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24</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25</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endParaRPr lang="en-US" sz="1200" dirty="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26</a:t>
            </a:fld>
            <a:endParaRPr lang="en-US"/>
          </a:p>
        </p:txBody>
      </p:sp>
    </p:spTree>
    <p:extLst>
      <p:ext uri="{BB962C8B-B14F-4D97-AF65-F5344CB8AC3E}">
        <p14:creationId xmlns:p14="http://schemas.microsoft.com/office/powerpoint/2010/main" val="75335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z,y,z</a:t>
            </a:r>
            <a:r>
              <a:rPr lang="en-US" baseline="0" dirty="0"/>
              <a:t>) / P(</a:t>
            </a:r>
            <a:r>
              <a:rPr lang="en-US" baseline="0" dirty="0" err="1"/>
              <a:t>y,z</a:t>
            </a:r>
            <a:r>
              <a:rPr lang="en-US" baseline="0" dirty="0"/>
              <a:t>)</a:t>
            </a:r>
          </a:p>
          <a:p>
            <a:r>
              <a:rPr lang="en-US" baseline="0" dirty="0"/>
              <a:t>2) Now we want to incorporate our assumption, since that’s critical to what we want to prove.  So let’s re-write the numerator as P(z)* P(</a:t>
            </a:r>
            <a:r>
              <a:rPr lang="en-US" baseline="0" dirty="0" err="1"/>
              <a:t>z,y|z</a:t>
            </a:r>
            <a:r>
              <a:rPr lang="en-US" baseline="0" dirty="0"/>
              <a:t>) which is just the definition of the joint.  Keep the denominator for now.</a:t>
            </a:r>
          </a:p>
          <a:p>
            <a:r>
              <a:rPr lang="en-US" baseline="0" dirty="0"/>
              <a:t>3) Let’s use our assumption, to rewrite the numerator as P(z) * (</a:t>
            </a:r>
            <a:r>
              <a:rPr lang="en-US" baseline="0" dirty="0" err="1"/>
              <a:t>Px|z</a:t>
            </a:r>
            <a:r>
              <a:rPr lang="en-US" baseline="0" dirty="0"/>
              <a:t>) * P(</a:t>
            </a:r>
            <a:r>
              <a:rPr lang="en-US" baseline="0" dirty="0" err="1"/>
              <a:t>y|z</a:t>
            </a:r>
            <a:r>
              <a:rPr lang="en-US" baseline="0" dirty="0"/>
              <a:t>).  Then we can re-write the denominator as P(z)*P(</a:t>
            </a:r>
            <a:r>
              <a:rPr lang="en-US" baseline="0" dirty="0" err="1"/>
              <a:t>y|z</a:t>
            </a:r>
            <a:r>
              <a:rPr lang="en-US" baseline="0" dirty="0"/>
              <a:t>),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a:t>
            </a:fld>
            <a:endParaRPr lang="en-US"/>
          </a:p>
        </p:txBody>
      </p:sp>
    </p:spTree>
    <p:extLst>
      <p:ext uri="{BB962C8B-B14F-4D97-AF65-F5344CB8AC3E}">
        <p14:creationId xmlns:p14="http://schemas.microsoft.com/office/powerpoint/2010/main" val="414612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43</a:t>
            </a:fld>
            <a:endParaRPr lang="en-US"/>
          </a:p>
        </p:txBody>
      </p:sp>
    </p:spTree>
    <p:extLst>
      <p:ext uri="{BB962C8B-B14F-4D97-AF65-F5344CB8AC3E}">
        <p14:creationId xmlns:p14="http://schemas.microsoft.com/office/powerpoint/2010/main" val="42881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52</a:t>
            </a:fld>
            <a:endParaRPr lang="en-US"/>
          </a:p>
        </p:txBody>
      </p:sp>
    </p:spTree>
    <p:extLst>
      <p:ext uri="{BB962C8B-B14F-4D97-AF65-F5344CB8AC3E}">
        <p14:creationId xmlns:p14="http://schemas.microsoft.com/office/powerpoint/2010/main" val="20224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53</a:t>
            </a:fld>
            <a:endParaRPr lang="en-US"/>
          </a:p>
        </p:txBody>
      </p:sp>
    </p:spTree>
    <p:extLst>
      <p:ext uri="{BB962C8B-B14F-4D97-AF65-F5344CB8AC3E}">
        <p14:creationId xmlns:p14="http://schemas.microsoft.com/office/powerpoint/2010/main" val="42888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a:t>None of these are infinity.</a:t>
            </a:r>
            <a:r>
              <a:rPr lang="en-US" baseline="0"/>
              <a:t> </a:t>
            </a:r>
            <a:endParaRPr lang="en-US"/>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58</a:t>
            </a:fld>
            <a:endParaRPr lang="en-US"/>
          </a:p>
        </p:txBody>
      </p:sp>
    </p:spTree>
    <p:extLst>
      <p:ext uri="{BB962C8B-B14F-4D97-AF65-F5344CB8AC3E}">
        <p14:creationId xmlns:p14="http://schemas.microsoft.com/office/powerpoint/2010/main" val="436263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65</a:t>
            </a:fld>
            <a:endParaRPr lang="en-US"/>
          </a:p>
        </p:txBody>
      </p:sp>
    </p:spTree>
    <p:extLst>
      <p:ext uri="{BB962C8B-B14F-4D97-AF65-F5344CB8AC3E}">
        <p14:creationId xmlns:p14="http://schemas.microsoft.com/office/powerpoint/2010/main" val="187594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5</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numbers show a deterministic chain.  It renders</a:t>
            </a:r>
            <a:r>
              <a:rPr lang="en-US" baseline="0" dirty="0"/>
              <a:t> X and Z not independent.  X is always == Z.</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8</a:t>
            </a:fld>
            <a:endParaRPr lang="en-US"/>
          </a:p>
        </p:txBody>
      </p:sp>
    </p:spTree>
    <p:extLst>
      <p:ext uri="{BB962C8B-B14F-4D97-AF65-F5344CB8AC3E}">
        <p14:creationId xmlns:p14="http://schemas.microsoft.com/office/powerpoint/2010/main" val="194968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Show what cancels out.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assumptions that are available to us are given by P(X,Y,X)</a:t>
            </a:r>
            <a:r>
              <a:rPr lang="en-US" baseline="0" dirty="0"/>
              <a:t> = P(X) P(Y|X) P(Z|Y)</a:t>
            </a:r>
            <a:endParaRPr lang="en-US" dirty="0"/>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9</a:t>
            </a:fld>
            <a:endParaRPr lang="en-US"/>
          </a:p>
        </p:txBody>
      </p:sp>
    </p:spTree>
    <p:extLst>
      <p:ext uri="{BB962C8B-B14F-4D97-AF65-F5344CB8AC3E}">
        <p14:creationId xmlns:p14="http://schemas.microsoft.com/office/powerpoint/2010/main" val="469752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X  is always</a:t>
            </a:r>
            <a:r>
              <a:rPr lang="en-US" baseline="0" dirty="0"/>
              <a:t> equal to Y and Z is always equal to Y, then they’re not independent.</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10</a:t>
            </a:fld>
            <a:endParaRPr lang="en-US"/>
          </a:p>
        </p:txBody>
      </p:sp>
    </p:spTree>
    <p:extLst>
      <p:ext uri="{BB962C8B-B14F-4D97-AF65-F5344CB8AC3E}">
        <p14:creationId xmlns:p14="http://schemas.microsoft.com/office/powerpoint/2010/main" val="89940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Special case where observing the thing in the middle make things depend</a:t>
            </a:r>
            <a:r>
              <a:rPr lang="en-US" baseline="0" dirty="0"/>
              <a:t> on each other.  You have two causes. One of the causes must be true.  Observing one of the causes to be true, means that the second cause doesn’t have to be true. Seeing one explains away the need for the other.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From the Bayes net we know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P(C,B,Z) = P(Y) P(B) P(Z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can sum over E on both sides: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err="1">
                <a:solidFill>
                  <a:schemeClr val="tx1"/>
                </a:solidFill>
                <a:effectLst/>
                <a:latin typeface="Arial" charset="0"/>
                <a:ea typeface="ＭＳ Ｐゴシック" charset="0"/>
                <a:cs typeface="ＭＳ Ｐゴシック" charset="0"/>
              </a:rPr>
              <a:t>Σ</a:t>
            </a:r>
            <a:r>
              <a:rPr lang="en-US" sz="1200" b="0" i="0" u="none" strike="noStrike" kern="1200" baseline="0" dirty="0">
                <a:solidFill>
                  <a:schemeClr val="tx1"/>
                </a:solidFill>
                <a:effectLst/>
                <a:latin typeface="Arial" charset="0"/>
                <a:ea typeface="ＭＳ Ｐゴシック" charset="0"/>
                <a:cs typeface="ＭＳ Ｐゴシック" charset="0"/>
              </a:rPr>
              <a:t>_ </a:t>
            </a:r>
            <a:r>
              <a:rPr lang="en-US" baseline="0" dirty="0"/>
              <a:t>Z P(C,B,E) = </a:t>
            </a:r>
            <a:r>
              <a:rPr lang="en-US" sz="1200" b="0" i="0" u="none" strike="noStrike" kern="1200" dirty="0">
                <a:solidFill>
                  <a:schemeClr val="tx1"/>
                </a:solidFill>
                <a:effectLst/>
                <a:latin typeface="Arial" charset="0"/>
                <a:ea typeface="ＭＳ Ｐゴシック" charset="0"/>
                <a:cs typeface="ＭＳ Ｐゴシック" charset="0"/>
              </a:rPr>
              <a:t>Σ_</a:t>
            </a:r>
            <a:r>
              <a:rPr lang="en-US" baseline="0" dirty="0"/>
              <a:t>Z P(C) P(B) P(Z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can rearrange the </a:t>
            </a:r>
            <a:r>
              <a:rPr lang="en-US" baseline="0" dirty="0" err="1"/>
              <a:t>righthand</a:t>
            </a:r>
            <a:r>
              <a:rPr lang="en-US" baseline="0" dirty="0"/>
              <a:t> side to move the sub to what it scopes over: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ＭＳ Ｐゴシック" charset="0"/>
                <a:cs typeface="ＭＳ Ｐゴシック" charset="0"/>
              </a:rPr>
              <a:t>Σ</a:t>
            </a:r>
            <a:r>
              <a:rPr lang="en-US" baseline="0" dirty="0"/>
              <a:t>_Z P(C,B,E) =  P(C) P(B) </a:t>
            </a:r>
            <a:r>
              <a:rPr lang="en-US" sz="1200" b="0" i="0" u="none" strike="noStrike" kern="1200" dirty="0">
                <a:solidFill>
                  <a:schemeClr val="tx1"/>
                </a:solidFill>
                <a:effectLst/>
                <a:latin typeface="Arial" charset="0"/>
                <a:ea typeface="ＭＳ Ｐゴシック" charset="0"/>
                <a:cs typeface="ＭＳ Ｐゴシック" charset="0"/>
              </a:rPr>
              <a:t>Σ_</a:t>
            </a:r>
            <a:r>
              <a:rPr lang="en-US" baseline="0" dirty="0"/>
              <a:t>Z P(E | B, 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the term </a:t>
            </a:r>
            <a:r>
              <a:rPr lang="en-US" sz="1200" b="0" i="0" u="none" strike="noStrike" kern="1200" dirty="0">
                <a:solidFill>
                  <a:schemeClr val="tx1"/>
                </a:solidFill>
                <a:effectLst/>
                <a:latin typeface="Arial" charset="0"/>
                <a:ea typeface="ＭＳ Ｐゴシック" charset="0"/>
                <a:cs typeface="ＭＳ Ｐゴシック" charset="0"/>
              </a:rPr>
              <a:t>Σ</a:t>
            </a:r>
            <a:r>
              <a:rPr lang="en-US" baseline="0" dirty="0"/>
              <a:t>_Z P(Z | B, C) = 1, so we are left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P(C,B)  = P(C) P(B)</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which is the definition of independence.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Alternately we can use the independence assumptions that are encoded in all Bayes Nets.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X_i</a:t>
            </a:r>
            <a:r>
              <a:rPr lang="en-US" baseline="0" dirty="0"/>
              <a:t>  _||_  X_1 </a:t>
            </a:r>
            <a:r>
              <a:rPr lang="mr-IN" baseline="0" dirty="0"/>
              <a:t>…</a:t>
            </a:r>
            <a:r>
              <a:rPr lang="en-US" baseline="0" dirty="0"/>
              <a:t> X_i-1 </a:t>
            </a:r>
            <a:r>
              <a:rPr lang="mr-IN" baseline="0" dirty="0"/>
              <a:t>–</a:t>
            </a:r>
            <a:r>
              <a:rPr lang="en-US" baseline="0" dirty="0"/>
              <a:t> parents(</a:t>
            </a:r>
            <a:r>
              <a:rPr lang="en-US" baseline="0" dirty="0" err="1"/>
              <a:t>X_i</a:t>
            </a:r>
            <a:r>
              <a:rPr lang="en-US" baseline="0" dirty="0"/>
              <a:t>) | parents (</a:t>
            </a:r>
            <a:r>
              <a:rPr lang="en-US" baseline="0" dirty="0" err="1"/>
              <a:t>X_i</a:t>
            </a:r>
            <a:r>
              <a:rPr lang="en-US" baseline="0" dirty="0"/>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An ordering we could take here is X, Y, Z, so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X _||_ Y | empty set.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12</a:t>
            </a:fld>
            <a:endParaRPr lang="en-US"/>
          </a:p>
        </p:txBody>
      </p:sp>
    </p:spTree>
    <p:extLst>
      <p:ext uri="{BB962C8B-B14F-4D97-AF65-F5344CB8AC3E}">
        <p14:creationId xmlns:p14="http://schemas.microsoft.com/office/powerpoint/2010/main" val="136175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Break the graph down to triples.  Check if there is influence running along those triples.</a:t>
            </a:r>
            <a:r>
              <a:rPr lang="en-US" baseline="0" dirty="0"/>
              <a:t> Analyze the graph. check everywhere in the graph where influence can run between two variables, or see if it is blocked.</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13</a:t>
            </a:fld>
            <a:endParaRPr lang="en-US"/>
          </a:p>
        </p:txBody>
      </p:sp>
    </p:spTree>
    <p:extLst>
      <p:ext uri="{BB962C8B-B14F-4D97-AF65-F5344CB8AC3E}">
        <p14:creationId xmlns:p14="http://schemas.microsoft.com/office/powerpoint/2010/main" val="189986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8.xml"/><Relationship Id="rId7" Type="http://schemas.openxmlformats.org/officeDocument/2006/relationships/image" Target="../media/image18.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slideLayout" Target="../slideLayouts/slideLayout2.xml"/><Relationship Id="rId10" Type="http://schemas.openxmlformats.org/officeDocument/2006/relationships/image" Target="../media/image20.png"/><Relationship Id="rId4" Type="http://schemas.openxmlformats.org/officeDocument/2006/relationships/tags" Target="../tags/tag19.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4.xml"/><Relationship Id="rId7" Type="http://schemas.openxmlformats.org/officeDocument/2006/relationships/image" Target="../media/image3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7.xml"/><Relationship Id="rId7" Type="http://schemas.openxmlformats.org/officeDocument/2006/relationships/image" Target="../media/image33.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2.xml"/><Relationship Id="rId11" Type="http://schemas.openxmlformats.org/officeDocument/2006/relationships/image" Target="../media/image37.png"/><Relationship Id="rId5" Type="http://schemas.openxmlformats.org/officeDocument/2006/relationships/tags" Target="../tags/tag29.xml"/><Relationship Id="rId10" Type="http://schemas.openxmlformats.org/officeDocument/2006/relationships/image" Target="../media/image36.png"/><Relationship Id="rId4" Type="http://schemas.openxmlformats.org/officeDocument/2006/relationships/tags" Target="../tags/tag28.xml"/><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tags" Target="../tags/tag34.xml"/><Relationship Id="rId21" Type="http://schemas.openxmlformats.org/officeDocument/2006/relationships/image" Target="../media/image51.png"/><Relationship Id="rId7" Type="http://schemas.openxmlformats.org/officeDocument/2006/relationships/tags" Target="../tags/tag38.xml"/><Relationship Id="rId12" Type="http://schemas.openxmlformats.org/officeDocument/2006/relationships/notesSlide" Target="../notesSlides/notesSlide15.xml"/><Relationship Id="rId17" Type="http://schemas.openxmlformats.org/officeDocument/2006/relationships/image" Target="../media/image47.png"/><Relationship Id="rId2" Type="http://schemas.openxmlformats.org/officeDocument/2006/relationships/tags" Target="../tags/tag33.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slideLayout" Target="../slideLayouts/slideLayout2.xml"/><Relationship Id="rId24" Type="http://schemas.openxmlformats.org/officeDocument/2006/relationships/image" Target="../media/image54.emf"/><Relationship Id="rId5" Type="http://schemas.openxmlformats.org/officeDocument/2006/relationships/tags" Target="../tags/tag36.xml"/><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tags" Target="../tags/tag41.xml"/><Relationship Id="rId19" Type="http://schemas.openxmlformats.org/officeDocument/2006/relationships/image" Target="../media/image49.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44.png"/><Relationship Id="rId22"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4.jpe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6.png"/><Relationship Id="rId5" Type="http://schemas.openxmlformats.org/officeDocument/2006/relationships/tags" Target="../tags/tag6.xml"/><Relationship Id="rId10" Type="http://schemas.openxmlformats.org/officeDocument/2006/relationships/image" Target="../media/image5.png"/><Relationship Id="rId4" Type="http://schemas.openxmlformats.org/officeDocument/2006/relationships/tags" Target="../tags/tag5.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4.xml"/><Relationship Id="rId7" Type="http://schemas.openxmlformats.org/officeDocument/2006/relationships/image" Target="../media/image75.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7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50.xml"/><Relationship Id="rId7" Type="http://schemas.openxmlformats.org/officeDocument/2006/relationships/slideLayout" Target="../slideLayouts/slideLayout2.xml"/><Relationship Id="rId12" Type="http://schemas.openxmlformats.org/officeDocument/2006/relationships/image" Target="../media/image83.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82.png"/><Relationship Id="rId5" Type="http://schemas.openxmlformats.org/officeDocument/2006/relationships/tags" Target="../tags/tag52.xml"/><Relationship Id="rId10" Type="http://schemas.openxmlformats.org/officeDocument/2006/relationships/image" Target="../media/image81.png"/><Relationship Id="rId4" Type="http://schemas.openxmlformats.org/officeDocument/2006/relationships/tags" Target="../tags/tag51.xml"/><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86.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9.xml"/><Relationship Id="rId7" Type="http://schemas.openxmlformats.org/officeDocument/2006/relationships/image" Target="../media/image9.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60.xml"/><Relationship Id="rId7" Type="http://schemas.openxmlformats.org/officeDocument/2006/relationships/image" Target="../media/image8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7.png"/><Relationship Id="rId5" Type="http://schemas.openxmlformats.org/officeDocument/2006/relationships/slideLayout" Target="../slideLayouts/slideLayout2.xml"/><Relationship Id="rId4" Type="http://schemas.openxmlformats.org/officeDocument/2006/relationships/tags" Target="../tags/tag61.xml"/><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slideLayout" Target="../slideLayouts/slideLayout2.xml"/><Relationship Id="rId18" Type="http://schemas.openxmlformats.org/officeDocument/2006/relationships/image" Target="../media/image104.png"/><Relationship Id="rId26" Type="http://schemas.openxmlformats.org/officeDocument/2006/relationships/image" Target="../media/image97.png"/><Relationship Id="rId3" Type="http://schemas.openxmlformats.org/officeDocument/2006/relationships/tags" Target="../tags/tag64.xml"/><Relationship Id="rId21" Type="http://schemas.openxmlformats.org/officeDocument/2006/relationships/image" Target="../media/image107.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tags" Target="../tags/tag6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image" Target="../media/image110.png"/><Relationship Id="rId5" Type="http://schemas.openxmlformats.org/officeDocument/2006/relationships/tags" Target="../tags/tag66.xml"/><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tags" Target="../tags/tag71.xml"/><Relationship Id="rId19"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100.png"/><Relationship Id="rId22"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97.png"/><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78.xml"/><Relationship Id="rId7" Type="http://schemas.openxmlformats.org/officeDocument/2006/relationships/image" Target="../media/image116.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5.png"/><Relationship Id="rId5" Type="http://schemas.openxmlformats.org/officeDocument/2006/relationships/notesSlide" Target="../notesSlides/notesSlide22.xml"/><Relationship Id="rId4" Type="http://schemas.openxmlformats.org/officeDocument/2006/relationships/slideLayout" Target="../slideLayouts/slideLayout2.xml"/><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81.xml"/><Relationship Id="rId7" Type="http://schemas.openxmlformats.org/officeDocument/2006/relationships/image" Target="../media/image11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15.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84.xml"/><Relationship Id="rId7" Type="http://schemas.openxmlformats.org/officeDocument/2006/relationships/image" Target="../media/image12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23.png"/><Relationship Id="rId5" Type="http://schemas.openxmlformats.org/officeDocument/2006/relationships/slideLayout" Target="../slideLayouts/slideLayout2.xml"/><Relationship Id="rId4" Type="http://schemas.openxmlformats.org/officeDocument/2006/relationships/tags" Target="../tags/tag85.xml"/><Relationship Id="rId9" Type="http://schemas.openxmlformats.org/officeDocument/2006/relationships/image" Target="../media/image126.png"/></Relationships>
</file>

<file path=ppt/slides/_rels/slide56.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88.xml"/><Relationship Id="rId7" Type="http://schemas.openxmlformats.org/officeDocument/2006/relationships/image" Target="../media/image127.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2.xml"/><Relationship Id="rId11" Type="http://schemas.openxmlformats.org/officeDocument/2006/relationships/image" Target="../media/image131.png"/><Relationship Id="rId5" Type="http://schemas.openxmlformats.org/officeDocument/2006/relationships/tags" Target="../tags/tag90.xml"/><Relationship Id="rId10" Type="http://schemas.openxmlformats.org/officeDocument/2006/relationships/image" Target="../media/image130.png"/><Relationship Id="rId4" Type="http://schemas.openxmlformats.org/officeDocument/2006/relationships/tags" Target="../tags/tag89.xml"/><Relationship Id="rId9"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notesSlide" Target="../notesSlides/notesSlide24.xml"/></Relationships>
</file>

<file path=ppt/slides/_rels/slide5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tags" Target="../tags/tag96.xml"/><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Layout" Target="../slideLayouts/slideLayout2.xml"/><Relationship Id="rId11" Type="http://schemas.openxmlformats.org/officeDocument/2006/relationships/image" Target="../media/image138.png"/><Relationship Id="rId5" Type="http://schemas.openxmlformats.org/officeDocument/2006/relationships/tags" Target="../tags/tag98.xml"/><Relationship Id="rId10" Type="http://schemas.openxmlformats.org/officeDocument/2006/relationships/image" Target="../media/image137.png"/><Relationship Id="rId4" Type="http://schemas.openxmlformats.org/officeDocument/2006/relationships/tags" Target="../tags/tag97.xml"/><Relationship Id="rId9" Type="http://schemas.openxmlformats.org/officeDocument/2006/relationships/image" Target="../media/image136.png"/><Relationship Id="rId14" Type="http://schemas.openxmlformats.org/officeDocument/2006/relationships/image" Target="../media/image141.png"/></Relationships>
</file>

<file path=ppt/slides/_rels/slide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13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45.png"/><Relationship Id="rId5" Type="http://schemas.openxmlformats.org/officeDocument/2006/relationships/tags" Target="../tags/tag103.xml"/><Relationship Id="rId10" Type="http://schemas.openxmlformats.org/officeDocument/2006/relationships/image" Target="../media/image144.png"/><Relationship Id="rId4" Type="http://schemas.openxmlformats.org/officeDocument/2006/relationships/tags" Target="../tags/tag102.xml"/><Relationship Id="rId9"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3.xml"/><Relationship Id="rId7"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6.xml"/><Relationship Id="rId11" Type="http://schemas.openxmlformats.org/officeDocument/2006/relationships/image" Target="../media/image18.png"/><Relationship Id="rId5" Type="http://schemas.openxmlformats.org/officeDocument/2006/relationships/slideLayout" Target="../slideLayouts/slideLayout2.xml"/><Relationship Id="rId10" Type="http://schemas.openxmlformats.org/officeDocument/2006/relationships/image" Target="../media/image17.png"/><Relationship Id="rId4" Type="http://schemas.openxmlformats.org/officeDocument/2006/relationships/tags" Target="../tags/tag14.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dirty="0"/>
              <a:t>Reminders</a:t>
            </a:r>
          </a:p>
        </p:txBody>
      </p:sp>
      <p:sp>
        <p:nvSpPr>
          <p:cNvPr id="6147" name="Rectangle 3"/>
          <p:cNvSpPr>
            <a:spLocks noGrp="1" noChangeArrowheads="1"/>
          </p:cNvSpPr>
          <p:nvPr>
            <p:ph idx="1"/>
          </p:nvPr>
        </p:nvSpPr>
        <p:spPr>
          <a:xfrm>
            <a:off x="3048000" y="1219200"/>
            <a:ext cx="6553200" cy="5105400"/>
          </a:xfrm>
        </p:spPr>
        <p:txBody>
          <a:bodyPr/>
          <a:lstStyle/>
          <a:p>
            <a:pPr lvl="5"/>
            <a:endParaRPr lang="en-US" sz="1200" dirty="0"/>
          </a:p>
          <a:p>
            <a:r>
              <a:rPr lang="en-US" sz="2400" dirty="0"/>
              <a:t>HW7 and quiz due on Wednesday </a:t>
            </a:r>
          </a:p>
          <a:p>
            <a:r>
              <a:rPr lang="en-US" sz="2400" dirty="0"/>
              <a:t>Sign up for HW8 partners by the end of Tuesday</a:t>
            </a:r>
            <a:endParaRPr lang="en-US" sz="2000" dirty="0"/>
          </a:p>
        </p:txBody>
      </p:sp>
    </p:spTree>
    <p:extLst>
      <p:ext uri="{BB962C8B-B14F-4D97-AF65-F5344CB8AC3E}">
        <p14:creationId xmlns:p14="http://schemas.microsoft.com/office/powerpoint/2010/main" val="776019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office hours to be full </a:t>
            </a: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9741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109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67242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t>Are two variables in a BN independent?</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some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64470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936355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descendants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132348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561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419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5922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 – Wrap Up</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593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a14="http://schemas.microsoft.com/office/drawing/2010/main" xmlns="">
                <a:pattFill prst="pct5">
                  <a:fgClr>
                    <a:srgbClr val="FFFFFF">
                      <a:alpha val="0"/>
                    </a:srgbClr>
                  </a:fgClr>
                  <a:bgClr>
                    <a:srgbClr val="FFFFFF">
                      <a:alpha val="0"/>
                    </a:srgbClr>
                  </a:bgClr>
                </a:pattFill>
              </a14:hiddenFill>
            </a:ext>
            <a:ext uri="{AF507438-7753-43e0-B8FC-AC1667EBCBE1}">
              <a14:hiddenEffects xmlns:a14="http://schemas.microsoft.com/office/drawing/2010/main" xmlns="">
                <a:effectLst>
                  <a:outerShdw blurRad="63500" dist="37357" dir="2700000" rotWithShape="0">
                    <a:scrgbClr r="0" g="0" b="0"/>
                  </a:outerShdw>
                </a:effectLst>
              </a14:hiddenEffects>
            </a:ext>
            <a:ext uri="{31F19639-BCED-4a60-ADC4-E9642A236FB7}">
              <a14:hiddenScene3d xmlns:a14="http://schemas.microsoft.com/office/drawing/2010/main" xmlns="">
                <a:camera prst="orthographicFront">
                  <a:rot lat="0" lon="0" rev="0"/>
                </a:camera>
                <a:lightRig rig="threePt" dir="t">
                  <a:rot lat="0" lon="0" rev="0"/>
                </a:lightRig>
              </a14:hiddenScene3d>
            </a:ext>
            <a:ext uri="{E45631CC-5BF2-4c18-A39C-3461C7D3F71A}">
              <a14:hiddenSp3d xmlns:a14="http://schemas.microsoft.com/office/drawing/2010/main" xmlns="" extrusionH="457200">
                <a:contourClr>
                  <a:srgbClr val="000000"/>
                </a:contourClr>
              </a14:hiddenSp3d>
            </a:ext>
            <a:ext uri="{53640926-AAD7-44d8-BBD7-CCE9431645EC}">
              <a14:shadowObscured xmlns:a14="http://schemas.microsoft.com/office/drawing/2010/main" xmlns=""/>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a14="http://schemas.microsoft.com/office/drawing/2010/main" xmlns="">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86400"/>
            <a:ext cx="12192000" cy="708928"/>
          </a:xfrm>
          <a:prstGeom prst="rect">
            <a:avLst/>
          </a:prstGeom>
        </p:spPr>
      </p:pic>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152400"/>
            <a:ext cx="12192000" cy="1470025"/>
          </a:xfrm>
        </p:spPr>
        <p:txBody>
          <a:bodyPr/>
          <a:lstStyle/>
          <a:p>
            <a:r>
              <a:rPr lang="en-US" dirty="0"/>
              <a:t>Naïve Bayes</a:t>
            </a:r>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600" y="1625677"/>
            <a:ext cx="7315200" cy="4124379"/>
          </a:xfrm>
          <a:prstGeom prst="rect">
            <a:avLst/>
          </a:prstGeom>
          <a:noFill/>
        </p:spPr>
      </p:pic>
      <p:pic>
        <p:nvPicPr>
          <p:cNvPr id="8" name="Picture 2" descr="C:\Users\Dan\Dropbox\Office\CS 188\Ketrina Art\Learning I\Lecture20-MachineLearning.png"/>
          <p:cNvPicPr>
            <a:picLocks noChangeAspect="1" noChangeArrowheads="1"/>
          </p:cNvPicPr>
          <p:nvPr/>
        </p:nvPicPr>
        <p:blipFill>
          <a:blip r:embed="rId4" cstate="print"/>
          <a:srcRect l="27083" t="8626" r="41667" b="71054"/>
          <a:stretch>
            <a:fillRect/>
          </a:stretch>
        </p:blipFill>
        <p:spPr bwMode="auto">
          <a:xfrm>
            <a:off x="4329545" y="1981200"/>
            <a:ext cx="2909455" cy="1066800"/>
          </a:xfrm>
          <a:prstGeom prst="rect">
            <a:avLst/>
          </a:prstGeom>
          <a:noFill/>
        </p:spPr>
      </p:pic>
      <p:sp>
        <p:nvSpPr>
          <p:cNvPr id="9"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10" name="Picture 9" descr="http://aima.cs.berkeley.edu/cover2.jpg"/>
          <p:cNvPicPr>
            <a:picLocks noChangeAspect="1" noChangeArrowheads="1"/>
          </p:cNvPicPr>
          <p:nvPr/>
        </p:nvPicPr>
        <p:blipFill>
          <a:blip r:embed="rId5" cstate="print"/>
          <a:srcRect/>
          <a:stretch>
            <a:fillRect/>
          </a:stretch>
        </p:blipFill>
        <p:spPr bwMode="auto">
          <a:xfrm>
            <a:off x="9220200" y="155498"/>
            <a:ext cx="2271437" cy="29477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245600" y="3103292"/>
            <a:ext cx="2377830" cy="369332"/>
          </a:xfrm>
          <a:prstGeom prst="rect">
            <a:avLst/>
          </a:prstGeom>
        </p:spPr>
        <p:txBody>
          <a:bodyPr wrap="none">
            <a:spAutoFit/>
          </a:bodyPr>
          <a:lstStyle/>
          <a:p>
            <a:r>
              <a:rPr lang="en-US" dirty="0">
                <a:solidFill>
                  <a:srgbClr val="FF0000"/>
                </a:solidFill>
              </a:rPr>
              <a:t>Read </a:t>
            </a:r>
            <a:r>
              <a:rPr lang="en-US">
                <a:solidFill>
                  <a:srgbClr val="FF0000"/>
                </a:solidFill>
              </a:rPr>
              <a:t>AIMA 20.1-20.1</a:t>
            </a:r>
            <a:endParaRPr lang="en-US" dirty="0"/>
          </a:p>
        </p:txBody>
      </p:sp>
    </p:spTree>
    <p:extLst>
      <p:ext uri="{BB962C8B-B14F-4D97-AF65-F5344CB8AC3E}">
        <p14:creationId xmlns:p14="http://schemas.microsoft.com/office/powerpoint/2010/main" val="148259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Naïve Bayes</a:t>
            </a:r>
            <a:endParaRPr lang="en-US" sz="2800" kern="0" dirty="0"/>
          </a:p>
        </p:txBody>
      </p:sp>
      <p:pic>
        <p:nvPicPr>
          <p:cNvPr id="8" name="Picture 9" descr="http://aima.cs.berkeley.edu/cover2.jpg"/>
          <p:cNvPicPr>
            <a:picLocks noChangeAspect="1" noChangeArrowheads="1"/>
          </p:cNvPicPr>
          <p:nvPr/>
        </p:nvPicPr>
        <p:blipFill>
          <a:blip r:embed="rId3" cstate="print"/>
          <a:srcRect/>
          <a:stretch>
            <a:fillRect/>
          </a:stretch>
        </p:blipFill>
        <p:spPr bwMode="auto">
          <a:xfrm>
            <a:off x="7696200" y="778129"/>
            <a:ext cx="4032549" cy="5233306"/>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20.1</a:t>
            </a:r>
            <a:endParaRPr lang="en-US" sz="2400" dirty="0"/>
          </a:p>
        </p:txBody>
      </p:sp>
    </p:spTree>
    <p:extLst>
      <p:ext uri="{BB962C8B-B14F-4D97-AF65-F5344CB8AC3E}">
        <p14:creationId xmlns:p14="http://schemas.microsoft.com/office/powerpoint/2010/main" val="1104370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a:t>Up until now: how 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lvl="1" eaLnBrk="1" hangingPunct="1"/>
            <a:endParaRPr lang="en-US" sz="2400" dirty="0"/>
          </a:p>
          <a:p>
            <a:r>
              <a:rPr lang="en-US" sz="2800" dirty="0"/>
              <a:t>Today: model-based classification with Naive </a:t>
            </a:r>
            <a:r>
              <a:rPr lang="en-US" sz="2800" dirty="0" err="1"/>
              <a:t>Bayes</a:t>
            </a:r>
            <a:endParaRPr lang="en-US" sz="2800" dirty="0"/>
          </a:p>
        </p:txBody>
      </p:sp>
    </p:spTree>
    <p:extLst>
      <p:ext uri="{BB962C8B-B14F-4D97-AF65-F5344CB8AC3E}">
        <p14:creationId xmlns:p14="http://schemas.microsoft.com/office/powerpoint/2010/main" val="140558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extLst>
      <p:ext uri="{BB962C8B-B14F-4D97-AF65-F5344CB8AC3E}">
        <p14:creationId xmlns:p14="http://schemas.microsoft.com/office/powerpoint/2010/main" val="14058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dirty="0">
                <a:latin typeface="Calibri"/>
                <a:cs typeface="Calibri"/>
              </a:rPr>
              <a:t>Review: 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50025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2"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3"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4"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5"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6"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spTree>
    <p:extLst>
      <p:ext uri="{BB962C8B-B14F-4D97-AF65-F5344CB8AC3E}">
        <p14:creationId xmlns:p14="http://schemas.microsoft.com/office/powerpoint/2010/main" val="30411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Other Classification Tasks</a:t>
            </a:r>
          </a:p>
        </p:txBody>
      </p:sp>
      <p:sp>
        <p:nvSpPr>
          <p:cNvPr id="9219" name="Rectangle 3"/>
          <p:cNvSpPr>
            <a:spLocks noGrp="1" noChangeArrowheads="1"/>
          </p:cNvSpPr>
          <p:nvPr>
            <p:ph idx="1"/>
          </p:nvPr>
        </p:nvSpPr>
        <p:spPr>
          <a:xfrm>
            <a:off x="406400" y="1397001"/>
            <a:ext cx="7442200" cy="4729164"/>
          </a:xfrm>
        </p:spPr>
        <p:txBody>
          <a:bodyPr/>
          <a:lstStyle/>
          <a:p>
            <a:pPr eaLnBrk="1" hangingPunct="1">
              <a:lnSpc>
                <a:spcPct val="80000"/>
              </a:lnSpc>
            </a:pPr>
            <a:r>
              <a:rPr lang="en-US" sz="2400" dirty="0"/>
              <a:t>Classification: given inputs x, predict labels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p:spTree>
    <p:extLst>
      <p:ext uri="{BB962C8B-B14F-4D97-AF65-F5344CB8AC3E}">
        <p14:creationId xmlns:p14="http://schemas.microsoft.com/office/powerpoint/2010/main" val="2051025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307269"/>
            <a:ext cx="5943600" cy="5061857"/>
          </a:xfrm>
          <a:prstGeom prst="rect">
            <a:avLst/>
          </a:prstGeom>
          <a:noFill/>
        </p:spPr>
      </p:pic>
    </p:spTree>
    <p:extLst>
      <p:ext uri="{BB962C8B-B14F-4D97-AF65-F5344CB8AC3E}">
        <p14:creationId xmlns:p14="http://schemas.microsoft.com/office/powerpoint/2010/main" val="447388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p:spTree>
    <p:extLst>
      <p:ext uri="{BB962C8B-B14F-4D97-AF65-F5344CB8AC3E}">
        <p14:creationId xmlns:p14="http://schemas.microsoft.com/office/powerpoint/2010/main" val="917431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solidFill>
              <a:schemeClr val="tx2"/>
            </a:solid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p:spTree>
    <p:extLst>
      <p:ext uri="{BB962C8B-B14F-4D97-AF65-F5344CB8AC3E}">
        <p14:creationId xmlns:p14="http://schemas.microsoft.com/office/powerpoint/2010/main" val="330281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number of features</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labels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p:spTree>
    <p:extLst>
      <p:ext uri="{BB962C8B-B14F-4D97-AF65-F5344CB8AC3E}">
        <p14:creationId xmlns:p14="http://schemas.microsoft.com/office/powerpoint/2010/main" val="195117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p:spTree>
    <p:extLst>
      <p:ext uri="{BB962C8B-B14F-4D97-AF65-F5344CB8AC3E}">
        <p14:creationId xmlns:p14="http://schemas.microsoft.com/office/powerpoint/2010/main" val="131754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p:spTree>
    <p:extLst>
      <p:ext uri="{BB962C8B-B14F-4D97-AF65-F5344CB8AC3E}">
        <p14:creationId xmlns:p14="http://schemas.microsoft.com/office/powerpoint/2010/main" val="119531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000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000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000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000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1438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Review: 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56184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9951064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9461" name="Text Box 5"/>
          <p:cNvSpPr txBox="1">
            <a:spLocks noChangeArrowheads="1"/>
          </p:cNvSpPr>
          <p:nvPr/>
        </p:nvSpPr>
        <p:spPr bwMode="auto">
          <a:xfrm>
            <a:off x="6553200" y="6491288"/>
            <a:ext cx="1219200" cy="366712"/>
          </a:xfrm>
          <a:prstGeom prst="rect">
            <a:avLst/>
          </a:prstGeom>
          <a:noFill/>
          <a:ln w="9525">
            <a:noFill/>
            <a:miter lim="800000"/>
            <a:headEnd/>
            <a:tailEnd/>
          </a:ln>
        </p:spPr>
        <p:txBody>
          <a:bodyPr>
            <a:spAutoFit/>
          </a:bodyPr>
          <a:lstStyle/>
          <a:p>
            <a:pPr>
              <a:spcBef>
                <a:spcPct val="50000"/>
              </a:spcBef>
            </a:pPr>
            <a:endParaRPr lang="en-US">
              <a:latin typeface="Calibri"/>
              <a:cs typeface="Calibri"/>
            </a:endParaRPr>
          </a:p>
        </p:txBody>
      </p:sp>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Tree>
    <p:extLst>
      <p:ext uri="{BB962C8B-B14F-4D97-AF65-F5344CB8AC3E}">
        <p14:creationId xmlns:p14="http://schemas.microsoft.com/office/powerpoint/2010/main" val="9436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07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07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072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2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2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072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1072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1072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21005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61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6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61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Word</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(prior)</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0.33333</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0.66666</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-0.4</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Gary</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0.00002</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0.00021</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would</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0.00069</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0.00084</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-19.1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-23.8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like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0.00086</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-30.9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0.01517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0.01339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-35.1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lose</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0.00008</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weight</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0.00016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-53.3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-55.0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while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-61.5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-66.2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-69.0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sleep</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-76.0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-80.5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spTree>
    <p:extLst>
      <p:ext uri="{BB962C8B-B14F-4D97-AF65-F5344CB8AC3E}">
        <p14:creationId xmlns:p14="http://schemas.microsoft.com/office/powerpoint/2010/main" val="20207352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85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85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8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p:spTree>
    <p:extLst>
      <p:ext uri="{BB962C8B-B14F-4D97-AF65-F5344CB8AC3E}">
        <p14:creationId xmlns:p14="http://schemas.microsoft.com/office/powerpoint/2010/main" val="1297306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err="1">
                <a:latin typeface="Calibri"/>
                <a:cs typeface="Calibri"/>
              </a:rPr>
              <a:t>Overfitting</a:t>
            </a:r>
            <a:r>
              <a:rPr lang="en-US" sz="1600" dirty="0">
                <a:latin typeface="Calibri"/>
                <a:cs typeface="Calibri"/>
              </a:rPr>
              <a:t>: fitting the training data very closely, but not generalizing well</a:t>
            </a:r>
          </a:p>
          <a:p>
            <a:pPr lvl="1" eaLnBrk="1" hangingPunct="1">
              <a:lnSpc>
                <a:spcPct val="80000"/>
              </a:lnSpc>
            </a:pPr>
            <a:r>
              <a:rPr lang="en-US" sz="1600" dirty="0">
                <a:latin typeface="Calibri"/>
                <a:cs typeface="Calibri"/>
              </a:rPr>
              <a:t>We’ll investigate </a:t>
            </a:r>
            <a:r>
              <a:rPr lang="en-US" sz="1600" dirty="0" err="1">
                <a:latin typeface="Calibri"/>
                <a:cs typeface="Calibri"/>
              </a:rPr>
              <a:t>overfitting</a:t>
            </a:r>
            <a:r>
              <a:rPr lang="en-US" sz="1600" dirty="0">
                <a:latin typeface="Calibri"/>
                <a:cs typeface="Calibri"/>
              </a:rPr>
              <a:t> and generalization formally in a few lectures</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p:spTree>
    <p:extLst>
      <p:ext uri="{BB962C8B-B14F-4D97-AF65-F5344CB8AC3E}">
        <p14:creationId xmlns:p14="http://schemas.microsoft.com/office/powerpoint/2010/main" val="4314825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 and </a:t>
            </a:r>
            <a:r>
              <a:rPr lang="en-US" dirty="0" err="1"/>
              <a:t>Overfitting</a:t>
            </a:r>
            <a:endParaRPr lang="en-US" dirty="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2023165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a:t>Overfitting</a:t>
            </a:r>
            <a:endParaRPr lang="en-US" dirty="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7953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98981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14189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latin typeface="Calibri"/>
                <a:cs typeface="Calibri"/>
              </a:rPr>
              <a:t>Review: </a:t>
            </a:r>
            <a:r>
              <a:rPr lang="en-US" dirty="0">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the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a:t>
            </a:r>
          </a:p>
          <a:p>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There are 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1281653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1496739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6"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7"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8"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spTree>
    <p:extLst>
      <p:ext uri="{BB962C8B-B14F-4D97-AF65-F5344CB8AC3E}">
        <p14:creationId xmlns:p14="http://schemas.microsoft.com/office/powerpoint/2010/main" val="8152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p:txBody>
      </p:sp>
      <p:pic>
        <p:nvPicPr>
          <p:cNvPr id="15" name="Picture 14" descr="txp_fig"/>
          <p:cNvPicPr>
            <a:picLocks noChangeAspect="1"/>
          </p:cNvPicPr>
          <p:nvPr>
            <p:custDataLst>
              <p:tags r:id="rId1"/>
            </p:custDataLst>
          </p:nvPr>
        </p:nvPicPr>
        <p:blipFill>
          <a:blip r:embed="rId6"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7"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8" cstate="print"/>
          <a:srcRect/>
          <a:stretch>
            <a:fillRect/>
          </a:stretch>
        </p:blipFill>
        <p:spPr bwMode="auto">
          <a:xfrm>
            <a:off x="1831977" y="2746377"/>
            <a:ext cx="2511425" cy="530225"/>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Tree>
    <p:extLst>
      <p:ext uri="{BB962C8B-B14F-4D97-AF65-F5344CB8AC3E}">
        <p14:creationId xmlns:p14="http://schemas.microsoft.com/office/powerpoint/2010/main" val="71708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Events</a:t>
            </a: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12583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Can derive this estimate with </a:t>
            </a:r>
            <a:r>
              <a:rPr lang="en-US" sz="2000" i="1" dirty="0" err="1">
                <a:latin typeface="Calibri"/>
                <a:cs typeface="Calibri"/>
              </a:rPr>
              <a:t>Dirichlet</a:t>
            </a:r>
            <a:r>
              <a:rPr lang="en-US" sz="2000" i="1" dirty="0">
                <a:latin typeface="Calibri"/>
                <a:cs typeface="Calibri"/>
              </a:rPr>
              <a:t> priors</a:t>
            </a:r>
            <a:endParaRPr lang="en-US" sz="24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388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1292291" name="Rectangle 3"/>
          <p:cNvSpPr>
            <a:spLocks noGrp="1" noChangeArrowheads="1"/>
          </p:cNvSpPr>
          <p:nvPr>
            <p:ph idx="1"/>
          </p:nvPr>
        </p:nvSpPr>
        <p:spPr>
          <a:xfrm>
            <a:off x="838200" y="1447800"/>
            <a:ext cx="5791200" cy="4343400"/>
          </a:xfrm>
        </p:spPr>
        <p:txBody>
          <a:bodyPr/>
          <a:lstStyle/>
          <a:p>
            <a:pPr eaLnBrk="1" hangingPunct="1">
              <a:lnSpc>
                <a:spcPct val="90000"/>
              </a:lnSpc>
            </a:pPr>
            <a:r>
              <a:rPr lang="en-US" sz="2400" dirty="0">
                <a:latin typeface="Calibri"/>
                <a:cs typeface="Calibri"/>
              </a:rPr>
              <a:t>Laplace’s estimate (extended):</a:t>
            </a:r>
          </a:p>
          <a:p>
            <a:pPr lvl="1" eaLnBrk="1" hangingPunct="1">
              <a:lnSpc>
                <a:spcPct val="90000"/>
              </a:lnSpc>
            </a:pPr>
            <a:r>
              <a:rPr lang="en-US" sz="2000" dirty="0">
                <a:latin typeface="Calibri"/>
                <a:cs typeface="Calibri"/>
              </a:rPr>
              <a:t>Pretend you saw every outcome k extra times</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lvl="1" eaLnBrk="1" hangingPunct="1">
              <a:lnSpc>
                <a:spcPct val="90000"/>
              </a:lnSpc>
            </a:pPr>
            <a:r>
              <a:rPr lang="en-US" sz="2000" dirty="0">
                <a:latin typeface="Calibri"/>
                <a:cs typeface="Calibri"/>
              </a:rPr>
              <a:t>What’s Laplace with k = 0?</a:t>
            </a:r>
          </a:p>
          <a:p>
            <a:pPr lvl="1" eaLnBrk="1" hangingPunct="1">
              <a:lnSpc>
                <a:spcPct val="90000"/>
              </a:lnSpc>
            </a:pPr>
            <a:r>
              <a:rPr lang="en-US" sz="2000" dirty="0">
                <a:latin typeface="Calibri"/>
                <a:cs typeface="Calibri"/>
              </a:rPr>
              <a:t>k is the </a:t>
            </a:r>
            <a:r>
              <a:rPr lang="en-US" sz="2000" dirty="0">
                <a:solidFill>
                  <a:srgbClr val="CC0000"/>
                </a:solidFill>
                <a:latin typeface="Calibri"/>
                <a:cs typeface="Calibri"/>
              </a:rPr>
              <a:t>strength</a:t>
            </a:r>
            <a:r>
              <a:rPr lang="en-US" sz="2000" dirty="0">
                <a:latin typeface="Calibri"/>
                <a:cs typeface="Calibri"/>
              </a:rPr>
              <a:t> of the prior</a:t>
            </a:r>
          </a:p>
          <a:p>
            <a:pPr lvl="1" eaLnBrk="1" hangingPunct="1">
              <a:lnSpc>
                <a:spcPct val="90000"/>
              </a:lnSpc>
            </a:pPr>
            <a:endParaRPr lang="en-US" sz="2000" dirty="0">
              <a:latin typeface="Calibri"/>
              <a:cs typeface="Calibri"/>
            </a:endParaRPr>
          </a:p>
          <a:p>
            <a:pPr eaLnBrk="1" hangingPunct="1">
              <a:lnSpc>
                <a:spcPct val="90000"/>
              </a:lnSpc>
            </a:pPr>
            <a:r>
              <a:rPr lang="en-US" sz="2400" dirty="0">
                <a:latin typeface="Calibri"/>
                <a:cs typeface="Calibri"/>
              </a:rPr>
              <a:t>Laplace for conditionals:</a:t>
            </a:r>
          </a:p>
          <a:p>
            <a:pPr lvl="1" eaLnBrk="1" hangingPunct="1">
              <a:lnSpc>
                <a:spcPct val="90000"/>
              </a:lnSpc>
            </a:pPr>
            <a:r>
              <a:rPr lang="en-US" sz="2000" dirty="0">
                <a:latin typeface="Calibri"/>
                <a:cs typeface="Calibri"/>
              </a:rPr>
              <a:t>Smooth each condition independently:</a:t>
            </a:r>
          </a:p>
          <a:p>
            <a:pPr lvl="1" eaLnBrk="1" hangingPunct="1">
              <a:lnSpc>
                <a:spcPct val="90000"/>
              </a:lnSpc>
            </a:pPr>
            <a:endParaRPr lang="en-US" sz="2000" dirty="0">
              <a:latin typeface="Calibri"/>
              <a:cs typeface="Calibri"/>
            </a:endParaRPr>
          </a:p>
          <a:p>
            <a:pPr lvl="1" eaLnBrk="1" hangingPunct="1">
              <a:lnSpc>
                <a:spcPct val="90000"/>
              </a:lnSpc>
            </a:pPr>
            <a:endParaRPr lang="en-US" sz="2000" dirty="0">
              <a:latin typeface="Calibri"/>
              <a:cs typeface="Calibri"/>
            </a:endParaRPr>
          </a:p>
          <a:p>
            <a:pPr eaLnBrk="1" hangingPunct="1">
              <a:lnSpc>
                <a:spcPct val="90000"/>
              </a:lnSpc>
            </a:pPr>
            <a:endParaRPr lang="en-US" sz="2400" dirty="0">
              <a:latin typeface="Calibri"/>
              <a:cs typeface="Calibri"/>
            </a:endParaRPr>
          </a:p>
        </p:txBody>
      </p:sp>
      <p:pic>
        <p:nvPicPr>
          <p:cNvPr id="30727" name="Picture 7" descr="txp_fig"/>
          <p:cNvPicPr>
            <a:picLocks noChangeAspect="1" noChangeArrowheads="1"/>
          </p:cNvPicPr>
          <p:nvPr>
            <p:custDataLst>
              <p:tags r:id="rId1"/>
            </p:custDataLst>
          </p:nvPr>
        </p:nvPicPr>
        <p:blipFill>
          <a:blip r:embed="rId7" cstate="print"/>
          <a:srcRect/>
          <a:stretch>
            <a:fillRect/>
          </a:stretch>
        </p:blipFill>
        <p:spPr bwMode="auto">
          <a:xfrm>
            <a:off x="7543802" y="3962401"/>
            <a:ext cx="2670175" cy="596900"/>
          </a:xfrm>
          <a:prstGeom prst="rect">
            <a:avLst/>
          </a:prstGeom>
          <a:noFill/>
          <a:ln w="9525">
            <a:noFill/>
            <a:miter lim="800000"/>
            <a:headEnd/>
            <a:tailEnd/>
          </a:ln>
        </p:spPr>
      </p:pic>
      <p:pic>
        <p:nvPicPr>
          <p:cNvPr id="30728" name="Picture 8" descr="txp_fig"/>
          <p:cNvPicPr>
            <a:picLocks noChangeAspect="1" noChangeArrowheads="1"/>
          </p:cNvPicPr>
          <p:nvPr>
            <p:custDataLst>
              <p:tags r:id="rId2"/>
            </p:custDataLst>
          </p:nvPr>
        </p:nvPicPr>
        <p:blipFill>
          <a:blip r:embed="rId8" cstate="print"/>
          <a:srcRect/>
          <a:stretch>
            <a:fillRect/>
          </a:stretch>
        </p:blipFill>
        <p:spPr bwMode="auto">
          <a:xfrm>
            <a:off x="7239001" y="4876801"/>
            <a:ext cx="3617913" cy="595313"/>
          </a:xfrm>
          <a:prstGeom prst="rect">
            <a:avLst/>
          </a:prstGeom>
          <a:noFill/>
          <a:ln w="9525">
            <a:noFill/>
            <a:miter lim="800000"/>
            <a:headEnd/>
            <a:tailEnd/>
          </a:ln>
        </p:spPr>
      </p:pic>
      <p:pic>
        <p:nvPicPr>
          <p:cNvPr id="30729" name="Picture 9" descr="txp_fig"/>
          <p:cNvPicPr>
            <a:picLocks noChangeAspect="1" noChangeArrowheads="1"/>
          </p:cNvPicPr>
          <p:nvPr>
            <p:custDataLst>
              <p:tags r:id="rId3"/>
            </p:custDataLst>
          </p:nvPr>
        </p:nvPicPr>
        <p:blipFill>
          <a:blip r:embed="rId9" cstate="print"/>
          <a:srcRect/>
          <a:stretch>
            <a:fillRect/>
          </a:stretch>
        </p:blipFill>
        <p:spPr bwMode="auto">
          <a:xfrm>
            <a:off x="7543802" y="3103563"/>
            <a:ext cx="2670175" cy="596900"/>
          </a:xfrm>
          <a:prstGeom prst="rect">
            <a:avLst/>
          </a:prstGeom>
          <a:noFill/>
          <a:ln w="9525">
            <a:noFill/>
            <a:miter lim="800000"/>
            <a:headEnd/>
            <a:tailEnd/>
          </a:ln>
        </p:spPr>
      </p:pic>
      <p:pic>
        <p:nvPicPr>
          <p:cNvPr id="1292298" name="Picture 10" descr="txp_fig"/>
          <p:cNvPicPr>
            <a:picLocks noChangeAspect="1" noChangeArrowheads="1"/>
          </p:cNvPicPr>
          <p:nvPr>
            <p:custDataLst>
              <p:tags r:id="rId4"/>
            </p:custDataLst>
          </p:nvPr>
        </p:nvPicPr>
        <p:blipFill>
          <a:blip r:embed="rId10" cstate="print"/>
          <a:srcRect/>
          <a:stretch>
            <a:fillRect/>
          </a:stretch>
        </p:blipFill>
        <p:spPr bwMode="auto">
          <a:xfrm>
            <a:off x="1789114" y="5570538"/>
            <a:ext cx="3468687" cy="677863"/>
          </a:xfrm>
          <a:prstGeom prst="rect">
            <a:avLst/>
          </a:prstGeom>
          <a:noFill/>
          <a:ln w="9525">
            <a:noFill/>
            <a:miter lim="800000"/>
            <a:headEnd/>
            <a:tailEnd/>
          </a:ln>
        </p:spPr>
      </p:pic>
      <p:pic>
        <p:nvPicPr>
          <p:cNvPr id="30731" name="Picture 11" descr="txp_fig"/>
          <p:cNvPicPr>
            <a:picLocks noChangeAspect="1" noChangeArrowheads="1"/>
          </p:cNvPicPr>
          <p:nvPr>
            <p:custDataLst>
              <p:tags r:id="rId5"/>
            </p:custDataLst>
          </p:nvPr>
        </p:nvPicPr>
        <p:blipFill>
          <a:blip r:embed="rId11" cstate="print"/>
          <a:srcRect/>
          <a:stretch>
            <a:fillRect/>
          </a:stretch>
        </p:blipFill>
        <p:spPr bwMode="auto">
          <a:xfrm>
            <a:off x="1828802" y="2667000"/>
            <a:ext cx="2760663" cy="633413"/>
          </a:xfrm>
          <a:prstGeom prst="rect">
            <a:avLst/>
          </a:prstGeom>
          <a:noFill/>
          <a:ln w="9525">
            <a:noFill/>
            <a:miter lim="800000"/>
            <a:headEnd/>
            <a:tailEnd/>
          </a:ln>
        </p:spPr>
      </p:pic>
      <p:sp>
        <p:nvSpPr>
          <p:cNvPr id="1292300" name="Rectangle 12"/>
          <p:cNvSpPr>
            <a:spLocks noChangeArrowheads="1"/>
          </p:cNvSpPr>
          <p:nvPr/>
        </p:nvSpPr>
        <p:spPr bwMode="auto">
          <a:xfrm>
            <a:off x="9372600" y="28956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1" name="Rectangle 13"/>
          <p:cNvSpPr>
            <a:spLocks noChangeArrowheads="1"/>
          </p:cNvSpPr>
          <p:nvPr/>
        </p:nvSpPr>
        <p:spPr bwMode="auto">
          <a:xfrm>
            <a:off x="9372600" y="37338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2302" name="Rectangle 14"/>
          <p:cNvSpPr>
            <a:spLocks noChangeArrowheads="1"/>
          </p:cNvSpPr>
          <p:nvPr/>
        </p:nvSpPr>
        <p:spPr bwMode="auto">
          <a:xfrm>
            <a:off x="9296400" y="4724400"/>
            <a:ext cx="16764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4"/>
          <p:cNvGrpSpPr/>
          <p:nvPr/>
        </p:nvGrpSpPr>
        <p:grpSpPr>
          <a:xfrm>
            <a:off x="7620000" y="1828800"/>
            <a:ext cx="2606040" cy="685800"/>
            <a:chOff x="6629400" y="1905000"/>
            <a:chExt cx="1447800" cy="381000"/>
          </a:xfrm>
        </p:grpSpPr>
        <p:sp>
          <p:nvSpPr>
            <p:cNvPr id="16"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7"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8"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199811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23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230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923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291">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2291">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92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2300" grpId="0" animBg="1"/>
      <p:bldP spid="1292301" grpId="0" animBg="1"/>
      <p:bldP spid="129230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Estimation: Linear Interpolation* </a:t>
            </a:r>
          </a:p>
        </p:txBody>
      </p:sp>
      <p:sp>
        <p:nvSpPr>
          <p:cNvPr id="1293315" name="Rectangle 3"/>
          <p:cNvSpPr>
            <a:spLocks noGrp="1" noChangeArrowheads="1"/>
          </p:cNvSpPr>
          <p:nvPr>
            <p:ph idx="1"/>
          </p:nvPr>
        </p:nvSpPr>
        <p:spPr>
          <a:xfrm>
            <a:off x="1447800" y="1447800"/>
            <a:ext cx="8915400" cy="4800600"/>
          </a:xfrm>
        </p:spPr>
        <p:txBody>
          <a:bodyPr/>
          <a:lstStyle/>
          <a:p>
            <a:pPr eaLnBrk="1" hangingPunct="1">
              <a:lnSpc>
                <a:spcPct val="80000"/>
              </a:lnSpc>
            </a:pPr>
            <a:r>
              <a:rPr lang="en-US" sz="2400" dirty="0"/>
              <a:t>In practice, Laplace often performs poorly for P(X|Y):</a:t>
            </a:r>
          </a:p>
          <a:p>
            <a:pPr lvl="1" eaLnBrk="1" hangingPunct="1">
              <a:lnSpc>
                <a:spcPct val="80000"/>
              </a:lnSpc>
            </a:pPr>
            <a:r>
              <a:rPr lang="en-US" sz="2000" dirty="0"/>
              <a:t>When |X| is very large</a:t>
            </a:r>
          </a:p>
          <a:p>
            <a:pPr lvl="1" eaLnBrk="1" hangingPunct="1">
              <a:lnSpc>
                <a:spcPct val="80000"/>
              </a:lnSpc>
            </a:pPr>
            <a:r>
              <a:rPr lang="en-US" sz="2000" dirty="0"/>
              <a:t>When |Y| is very large</a:t>
            </a:r>
          </a:p>
          <a:p>
            <a:pPr lvl="1" eaLnBrk="1" hangingPunct="1">
              <a:lnSpc>
                <a:spcPct val="80000"/>
              </a:lnSpc>
            </a:pPr>
            <a:endParaRPr lang="en-US" sz="2000" dirty="0"/>
          </a:p>
          <a:p>
            <a:pPr eaLnBrk="1" hangingPunct="1">
              <a:lnSpc>
                <a:spcPct val="80000"/>
              </a:lnSpc>
            </a:pPr>
            <a:r>
              <a:rPr lang="en-US" sz="2400" dirty="0"/>
              <a:t>Another option: linear interpolation</a:t>
            </a:r>
          </a:p>
          <a:p>
            <a:pPr lvl="1" eaLnBrk="1" hangingPunct="1">
              <a:lnSpc>
                <a:spcPct val="80000"/>
              </a:lnSpc>
            </a:pPr>
            <a:r>
              <a:rPr lang="en-US" sz="2000" dirty="0"/>
              <a:t>Also get the empirical P(X) from the data</a:t>
            </a:r>
          </a:p>
          <a:p>
            <a:pPr lvl="1" eaLnBrk="1" hangingPunct="1">
              <a:lnSpc>
                <a:spcPct val="80000"/>
              </a:lnSpc>
            </a:pPr>
            <a:r>
              <a:rPr lang="en-US" sz="2000" dirty="0"/>
              <a:t>Make sure the estimate of P(X|Y) isn’t too different from the empirical P(X)</a:t>
            </a:r>
          </a:p>
          <a:p>
            <a:pPr eaLnBrk="1" hangingPunct="1">
              <a:lnSpc>
                <a:spcPct val="80000"/>
              </a:lnSpc>
            </a:pPr>
            <a:endParaRPr lang="en-US" sz="2400" dirty="0"/>
          </a:p>
          <a:p>
            <a:pPr eaLnBrk="1" hangingPunct="1">
              <a:lnSpc>
                <a:spcPct val="80000"/>
              </a:lnSpc>
            </a:pPr>
            <a:endParaRPr lang="en-US" sz="2400" dirty="0"/>
          </a:p>
          <a:p>
            <a:pPr lvl="1" eaLnBrk="1" hangingPunct="1">
              <a:lnSpc>
                <a:spcPct val="80000"/>
              </a:lnSpc>
            </a:pPr>
            <a:endParaRPr lang="en-US" sz="2000" dirty="0"/>
          </a:p>
          <a:p>
            <a:pPr lvl="1" eaLnBrk="1" hangingPunct="1">
              <a:lnSpc>
                <a:spcPct val="80000"/>
              </a:lnSpc>
            </a:pPr>
            <a:r>
              <a:rPr lang="en-US" sz="2000" dirty="0"/>
              <a:t>What if </a:t>
            </a:r>
            <a:r>
              <a:rPr lang="en-US" sz="2400" dirty="0">
                <a:sym typeface="Symbol" pitchFamily="18" charset="2"/>
              </a:rPr>
              <a:t></a:t>
            </a:r>
            <a:r>
              <a:rPr lang="en-US" sz="2000" dirty="0">
                <a:sym typeface="Symbol" pitchFamily="18" charset="2"/>
              </a:rPr>
              <a:t> </a:t>
            </a:r>
            <a:r>
              <a:rPr lang="en-US" sz="2000" dirty="0"/>
              <a:t>is 0?  1?</a:t>
            </a:r>
          </a:p>
          <a:p>
            <a:pPr eaLnBrk="1" hangingPunct="1">
              <a:lnSpc>
                <a:spcPct val="80000"/>
              </a:lnSpc>
            </a:pPr>
            <a:endParaRPr lang="en-US" sz="2400" dirty="0"/>
          </a:p>
          <a:p>
            <a:pPr eaLnBrk="1" hangingPunct="1">
              <a:lnSpc>
                <a:spcPct val="80000"/>
              </a:lnSpc>
            </a:pPr>
            <a:r>
              <a:rPr lang="en-US" sz="2400" dirty="0"/>
              <a:t>For even better ways to estimate parameters, take CIS 530 next semester.  </a:t>
            </a:r>
            <a:r>
              <a:rPr lang="en-US" sz="2400" dirty="0">
                <a:sym typeface="Wingdings"/>
              </a:rPr>
              <a:t></a:t>
            </a:r>
            <a:endParaRPr lang="en-US" sz="2400" dirty="0"/>
          </a:p>
        </p:txBody>
      </p:sp>
      <p:pic>
        <p:nvPicPr>
          <p:cNvPr id="1293316" name="Picture 4" descr="txp_fig"/>
          <p:cNvPicPr>
            <a:picLocks noChangeAspect="1" noChangeArrowheads="1"/>
          </p:cNvPicPr>
          <p:nvPr>
            <p:custDataLst>
              <p:tags r:id="rId1"/>
            </p:custDataLst>
          </p:nvPr>
        </p:nvPicPr>
        <p:blipFill>
          <a:blip r:embed="rId3" cstate="print"/>
          <a:srcRect/>
          <a:stretch>
            <a:fillRect/>
          </a:stretch>
        </p:blipFill>
        <p:spPr bwMode="auto">
          <a:xfrm>
            <a:off x="2468563" y="4024313"/>
            <a:ext cx="6370637" cy="395287"/>
          </a:xfrm>
          <a:prstGeom prst="rect">
            <a:avLst/>
          </a:prstGeom>
          <a:noFill/>
          <a:ln w="9525">
            <a:noFill/>
            <a:miter lim="800000"/>
            <a:headEnd/>
            <a:tailEnd/>
          </a:ln>
        </p:spPr>
      </p:pic>
    </p:spTree>
    <p:extLst>
      <p:ext uri="{BB962C8B-B14F-4D97-AF65-F5344CB8AC3E}">
        <p14:creationId xmlns:p14="http://schemas.microsoft.com/office/powerpoint/2010/main" val="207982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31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331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331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331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33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33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Real NB: Smoothing</a:t>
            </a:r>
          </a:p>
        </p:txBody>
      </p:sp>
      <p:sp>
        <p:nvSpPr>
          <p:cNvPr id="30723" name="Rectangle 3"/>
          <p:cNvSpPr>
            <a:spLocks noGrp="1" noChangeArrowheads="1"/>
          </p:cNvSpPr>
          <p:nvPr>
            <p:ph idx="1"/>
          </p:nvPr>
        </p:nvSpPr>
        <p:spPr/>
        <p:txBody>
          <a:bodyPr/>
          <a:lstStyle/>
          <a:p>
            <a:pPr eaLnBrk="1" hangingPunct="1"/>
            <a:r>
              <a:rPr lang="en-US" sz="2400" dirty="0"/>
              <a:t>For real classification problems, smoothing is critical</a:t>
            </a:r>
          </a:p>
          <a:p>
            <a:pPr eaLnBrk="1" hangingPunct="1"/>
            <a:r>
              <a:rPr lang="en-US" sz="2400" dirty="0"/>
              <a:t>New odds ratios:</a:t>
            </a:r>
          </a:p>
        </p:txBody>
      </p:sp>
      <p:sp>
        <p:nvSpPr>
          <p:cNvPr id="30724" name="Text Box 4"/>
          <p:cNvSpPr txBox="1">
            <a:spLocks noChangeArrowheads="1"/>
          </p:cNvSpPr>
          <p:nvPr/>
        </p:nvSpPr>
        <p:spPr bwMode="auto">
          <a:xfrm>
            <a:off x="1600200" y="3690938"/>
            <a:ext cx="25146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helvetica : 11.4</a:t>
            </a:r>
          </a:p>
          <a:p>
            <a:r>
              <a:rPr lang="en-US">
                <a:latin typeface="Courier New" pitchFamily="49" charset="0"/>
              </a:rPr>
              <a:t>seems     : 10.8</a:t>
            </a:r>
          </a:p>
          <a:p>
            <a:r>
              <a:rPr lang="en-US">
                <a:latin typeface="Courier New" pitchFamily="49" charset="0"/>
              </a:rPr>
              <a:t>group     : 10.2</a:t>
            </a:r>
          </a:p>
          <a:p>
            <a:r>
              <a:rPr lang="en-US">
                <a:latin typeface="Courier New" pitchFamily="49" charset="0"/>
              </a:rPr>
              <a:t>ago       :  8.4</a:t>
            </a:r>
          </a:p>
          <a:p>
            <a:r>
              <a:rPr lang="en-US">
                <a:latin typeface="Courier New" pitchFamily="49" charset="0"/>
              </a:rPr>
              <a:t>areas     :  8.3</a:t>
            </a:r>
          </a:p>
          <a:p>
            <a:r>
              <a:rPr lang="en-US">
                <a:latin typeface="Courier New" pitchFamily="49" charset="0"/>
              </a:rPr>
              <a:t>...</a:t>
            </a:r>
          </a:p>
        </p:txBody>
      </p:sp>
      <p:sp>
        <p:nvSpPr>
          <p:cNvPr id="30725" name="Text Box 5"/>
          <p:cNvSpPr txBox="1">
            <a:spLocks noChangeArrowheads="1"/>
          </p:cNvSpPr>
          <p:nvPr/>
        </p:nvSpPr>
        <p:spPr bwMode="auto">
          <a:xfrm>
            <a:off x="4876800" y="3690938"/>
            <a:ext cx="2438400" cy="1749425"/>
          </a:xfrm>
          <a:prstGeom prst="rect">
            <a:avLst/>
          </a:prstGeom>
          <a:noFill/>
          <a:ln w="9525">
            <a:solidFill>
              <a:schemeClr val="tx1"/>
            </a:solidFill>
            <a:miter lim="800000"/>
            <a:headEnd/>
            <a:tailEnd/>
          </a:ln>
        </p:spPr>
        <p:txBody>
          <a:bodyPr>
            <a:spAutoFit/>
          </a:bodyPr>
          <a:lstStyle/>
          <a:p>
            <a:r>
              <a:rPr lang="en-US">
                <a:latin typeface="Courier New" pitchFamily="49" charset="0"/>
              </a:rPr>
              <a:t>verdana : 28.8</a:t>
            </a:r>
          </a:p>
          <a:p>
            <a:r>
              <a:rPr lang="en-US">
                <a:latin typeface="Courier New" pitchFamily="49" charset="0"/>
              </a:rPr>
              <a:t>Credit  : 28.4</a:t>
            </a:r>
          </a:p>
          <a:p>
            <a:r>
              <a:rPr lang="en-US">
                <a:latin typeface="Courier New" pitchFamily="49" charset="0"/>
              </a:rPr>
              <a:t>ORDER   : 27.2</a:t>
            </a:r>
          </a:p>
          <a:p>
            <a:r>
              <a:rPr lang="en-US">
                <a:latin typeface="Courier New" pitchFamily="49" charset="0"/>
              </a:rPr>
              <a:t>&lt;FONT&gt;  : 26.9</a:t>
            </a:r>
          </a:p>
          <a:p>
            <a:r>
              <a:rPr lang="en-US">
                <a:latin typeface="Courier New" pitchFamily="49" charset="0"/>
              </a:rPr>
              <a:t>money   : 26.5</a:t>
            </a:r>
          </a:p>
          <a:p>
            <a:r>
              <a:rPr lang="en-US">
                <a:latin typeface="Courier New" pitchFamily="49" charset="0"/>
              </a:rPr>
              <a:t>...</a:t>
            </a:r>
          </a:p>
        </p:txBody>
      </p:sp>
      <p:pic>
        <p:nvPicPr>
          <p:cNvPr id="30726" name="Picture 6" descr="txp_fig"/>
          <p:cNvPicPr>
            <a:picLocks noChangeAspect="1" noChangeArrowheads="1"/>
          </p:cNvPicPr>
          <p:nvPr>
            <p:custDataLst>
              <p:tags r:id="rId1"/>
            </p:custDataLst>
          </p:nvPr>
        </p:nvPicPr>
        <p:blipFill>
          <a:blip r:embed="rId5" cstate="print"/>
          <a:srcRect/>
          <a:stretch>
            <a:fillRect/>
          </a:stretch>
        </p:blipFill>
        <p:spPr bwMode="auto">
          <a:xfrm>
            <a:off x="2009775" y="2762250"/>
            <a:ext cx="1647825" cy="698500"/>
          </a:xfrm>
          <a:prstGeom prst="rect">
            <a:avLst/>
          </a:prstGeom>
          <a:noFill/>
          <a:ln w="9525">
            <a:noFill/>
            <a:miter lim="800000"/>
            <a:headEnd/>
            <a:tailEnd/>
          </a:ln>
        </p:spPr>
      </p:pic>
      <p:pic>
        <p:nvPicPr>
          <p:cNvPr id="30727" name="Picture 7" descr="txp_fig"/>
          <p:cNvPicPr>
            <a:picLocks noChangeAspect="1" noChangeArrowheads="1"/>
          </p:cNvPicPr>
          <p:nvPr>
            <p:custDataLst>
              <p:tags r:id="rId2"/>
            </p:custDataLst>
          </p:nvPr>
        </p:nvPicPr>
        <p:blipFill>
          <a:blip r:embed="rId6" cstate="print"/>
          <a:srcRect/>
          <a:stretch>
            <a:fillRect/>
          </a:stretch>
        </p:blipFill>
        <p:spPr bwMode="auto">
          <a:xfrm>
            <a:off x="5183188" y="2736850"/>
            <a:ext cx="1647825" cy="698500"/>
          </a:xfrm>
          <a:prstGeom prst="rect">
            <a:avLst/>
          </a:prstGeom>
          <a:noFill/>
          <a:ln w="9525">
            <a:noFill/>
            <a:miter lim="800000"/>
            <a:headEnd/>
            <a:tailEnd/>
          </a:ln>
        </p:spPr>
      </p:pic>
      <p:sp>
        <p:nvSpPr>
          <p:cNvPr id="30728" name="Text Box 8"/>
          <p:cNvSpPr txBox="1">
            <a:spLocks noChangeArrowheads="1"/>
          </p:cNvSpPr>
          <p:nvPr/>
        </p:nvSpPr>
        <p:spPr bwMode="auto">
          <a:xfrm>
            <a:off x="2514600" y="5791200"/>
            <a:ext cx="4267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Do these make more sense?</a:t>
            </a:r>
          </a:p>
        </p:txBody>
      </p:sp>
      <p:pic>
        <p:nvPicPr>
          <p:cNvPr id="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43863" y="1295400"/>
            <a:ext cx="3352874" cy="4667250"/>
          </a:xfrm>
          <a:prstGeom prst="rect">
            <a:avLst/>
          </a:prstGeom>
          <a:noFill/>
        </p:spPr>
      </p:pic>
    </p:spTree>
    <p:extLst>
      <p:ext uri="{BB962C8B-B14F-4D97-AF65-F5344CB8AC3E}">
        <p14:creationId xmlns:p14="http://schemas.microsoft.com/office/powerpoint/2010/main" val="9933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a:t>
            </a: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38400" y="1143596"/>
            <a:ext cx="7199313" cy="5409007"/>
          </a:xfrm>
          <a:prstGeom prst="rect">
            <a:avLst/>
          </a:prstGeom>
          <a:noFill/>
        </p:spPr>
      </p:pic>
    </p:spTree>
    <p:extLst>
      <p:ext uri="{BB962C8B-B14F-4D97-AF65-F5344CB8AC3E}">
        <p14:creationId xmlns:p14="http://schemas.microsoft.com/office/powerpoint/2010/main" val="76338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atin typeface="Calibri"/>
                <a:cs typeface="Calibri"/>
              </a:rPr>
              <a:t>Tuning on Held-Out Data</a:t>
            </a:r>
          </a:p>
        </p:txBody>
      </p:sp>
      <p:sp>
        <p:nvSpPr>
          <p:cNvPr id="31747" name="Rectangle 3"/>
          <p:cNvSpPr>
            <a:spLocks noGrp="1" noChangeArrowheads="1"/>
          </p:cNvSpPr>
          <p:nvPr>
            <p:ph idx="1"/>
          </p:nvPr>
        </p:nvSpPr>
        <p:spPr>
          <a:xfrm>
            <a:off x="457200" y="1676400"/>
            <a:ext cx="6477000" cy="4525962"/>
          </a:xfrm>
        </p:spPr>
        <p:txBody>
          <a:bodyPr/>
          <a:lstStyle/>
          <a:p>
            <a:pPr eaLnBrk="1" hangingPunct="1">
              <a:lnSpc>
                <a:spcPct val="80000"/>
              </a:lnSpc>
            </a:pPr>
            <a:r>
              <a:rPr lang="en-US" sz="2800" dirty="0">
                <a:latin typeface="Calibri"/>
                <a:cs typeface="Calibri"/>
              </a:rPr>
              <a:t>Now we’ve got two kinds of unknowns</a:t>
            </a:r>
          </a:p>
          <a:p>
            <a:pPr lvl="1" eaLnBrk="1" hangingPunct="1">
              <a:lnSpc>
                <a:spcPct val="80000"/>
              </a:lnSpc>
            </a:pPr>
            <a:r>
              <a:rPr lang="en-US" sz="2400" dirty="0">
                <a:latin typeface="Calibri"/>
                <a:cs typeface="Calibri"/>
              </a:rPr>
              <a:t>Parameters: the probabilities P(X|Y), P(Y)</a:t>
            </a:r>
          </a:p>
          <a:p>
            <a:pPr lvl="1" eaLnBrk="1" hangingPunct="1">
              <a:lnSpc>
                <a:spcPct val="80000"/>
              </a:lnSpc>
            </a:pPr>
            <a:r>
              <a:rPr lang="en-US" sz="2400" dirty="0" err="1">
                <a:latin typeface="Calibri"/>
                <a:cs typeface="Calibri"/>
              </a:rPr>
              <a:t>Hyperparameters</a:t>
            </a:r>
            <a:r>
              <a:rPr lang="en-US" sz="2400" dirty="0">
                <a:latin typeface="Calibri"/>
                <a:cs typeface="Calibri"/>
              </a:rPr>
              <a:t>: e.g. the amount / type of smoothing to do, k, </a:t>
            </a:r>
            <a:r>
              <a:rPr lang="en-US" sz="2400" dirty="0">
                <a:latin typeface="Calibri"/>
                <a:cs typeface="Calibri"/>
                <a:sym typeface="Symbol" pitchFamily="18" charset="2"/>
              </a:rPr>
              <a:t></a:t>
            </a:r>
          </a:p>
          <a:p>
            <a:pPr lvl="1" eaLnBrk="1" hangingPunct="1">
              <a:lnSpc>
                <a:spcPct val="80000"/>
              </a:lnSpc>
            </a:pPr>
            <a:endParaRPr lang="en-US" sz="2400" dirty="0">
              <a:latin typeface="Calibri"/>
              <a:cs typeface="Calibri"/>
              <a:sym typeface="Symbol" pitchFamily="18" charset="2"/>
            </a:endParaRPr>
          </a:p>
          <a:p>
            <a:pPr eaLnBrk="1" hangingPunct="1">
              <a:lnSpc>
                <a:spcPct val="80000"/>
              </a:lnSpc>
            </a:pPr>
            <a:r>
              <a:rPr lang="en-US" sz="2800" dirty="0">
                <a:latin typeface="Calibri"/>
                <a:cs typeface="Calibri"/>
                <a:sym typeface="Symbol" pitchFamily="18" charset="2"/>
              </a:rPr>
              <a:t>What should we learn where?</a:t>
            </a:r>
          </a:p>
          <a:p>
            <a:pPr lvl="1" eaLnBrk="1" hangingPunct="1">
              <a:lnSpc>
                <a:spcPct val="80000"/>
              </a:lnSpc>
            </a:pPr>
            <a:r>
              <a:rPr lang="en-US" sz="2400" dirty="0">
                <a:latin typeface="Calibri"/>
                <a:cs typeface="Calibri"/>
                <a:sym typeface="Symbol" pitchFamily="18" charset="2"/>
              </a:rPr>
              <a:t>Learn parameters from training data</a:t>
            </a:r>
          </a:p>
          <a:p>
            <a:pPr lvl="1" eaLnBrk="1" hangingPunct="1">
              <a:lnSpc>
                <a:spcPct val="80000"/>
              </a:lnSpc>
            </a:pPr>
            <a:r>
              <a:rPr lang="en-US" sz="2400" dirty="0">
                <a:latin typeface="Calibri"/>
                <a:cs typeface="Calibri"/>
                <a:sym typeface="Symbol" pitchFamily="18" charset="2"/>
              </a:rPr>
              <a:t>Tune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on different data</a:t>
            </a:r>
          </a:p>
          <a:p>
            <a:pPr lvl="2" eaLnBrk="1" hangingPunct="1">
              <a:lnSpc>
                <a:spcPct val="80000"/>
              </a:lnSpc>
            </a:pPr>
            <a:r>
              <a:rPr lang="en-US" sz="2000" dirty="0">
                <a:latin typeface="Calibri"/>
                <a:cs typeface="Calibri"/>
                <a:sym typeface="Symbol" pitchFamily="18" charset="2"/>
              </a:rPr>
              <a:t>Why?</a:t>
            </a:r>
          </a:p>
          <a:p>
            <a:pPr lvl="1" eaLnBrk="1" hangingPunct="1">
              <a:lnSpc>
                <a:spcPct val="80000"/>
              </a:lnSpc>
            </a:pPr>
            <a:r>
              <a:rPr lang="en-US" sz="2400" dirty="0">
                <a:latin typeface="Calibri"/>
                <a:cs typeface="Calibri"/>
                <a:sym typeface="Symbol" pitchFamily="18" charset="2"/>
              </a:rPr>
              <a:t>For each value of the </a:t>
            </a:r>
            <a:r>
              <a:rPr lang="en-US" sz="2400" dirty="0" err="1">
                <a:latin typeface="Calibri"/>
                <a:cs typeface="Calibri"/>
                <a:sym typeface="Symbol" pitchFamily="18" charset="2"/>
              </a:rPr>
              <a:t>hyperparameters</a:t>
            </a:r>
            <a:r>
              <a:rPr lang="en-US" sz="2400" dirty="0">
                <a:latin typeface="Calibri"/>
                <a:cs typeface="Calibri"/>
                <a:sym typeface="Symbol" pitchFamily="18" charset="2"/>
              </a:rPr>
              <a:t>, train and test on the held-out data</a:t>
            </a:r>
          </a:p>
          <a:p>
            <a:pPr lvl="1" eaLnBrk="1" hangingPunct="1">
              <a:lnSpc>
                <a:spcPct val="80000"/>
              </a:lnSpc>
            </a:pPr>
            <a:r>
              <a:rPr lang="en-US" sz="2400" dirty="0">
                <a:latin typeface="Calibri"/>
                <a:cs typeface="Calibri"/>
                <a:sym typeface="Symbol" pitchFamily="18" charset="2"/>
              </a:rPr>
              <a:t>Choose the best value and do a final test on the test data</a:t>
            </a:r>
          </a:p>
        </p:txBody>
      </p:sp>
      <p:sp>
        <p:nvSpPr>
          <p:cNvPr id="31748" name="Line 4"/>
          <p:cNvSpPr>
            <a:spLocks noChangeShapeType="1"/>
          </p:cNvSpPr>
          <p:nvPr/>
        </p:nvSpPr>
        <p:spPr bwMode="auto">
          <a:xfrm>
            <a:off x="8129587" y="3933825"/>
            <a:ext cx="2165350" cy="0"/>
          </a:xfrm>
          <a:prstGeom prst="line">
            <a:avLst/>
          </a:prstGeom>
          <a:noFill/>
          <a:ln w="38100">
            <a:solidFill>
              <a:schemeClr val="tx1"/>
            </a:solidFill>
            <a:round/>
            <a:headEnd/>
            <a:tailEnd/>
          </a:ln>
        </p:spPr>
        <p:txBody>
          <a:bodyPr/>
          <a:lstStyle/>
          <a:p>
            <a:endParaRPr lang="en-US">
              <a:latin typeface="Calibri"/>
              <a:cs typeface="Calibri"/>
            </a:endParaRPr>
          </a:p>
        </p:txBody>
      </p:sp>
      <p:sp>
        <p:nvSpPr>
          <p:cNvPr id="31749" name="Line 5"/>
          <p:cNvSpPr>
            <a:spLocks noChangeShapeType="1"/>
          </p:cNvSpPr>
          <p:nvPr/>
        </p:nvSpPr>
        <p:spPr bwMode="auto">
          <a:xfrm flipV="1">
            <a:off x="8129587" y="2093913"/>
            <a:ext cx="0" cy="1839912"/>
          </a:xfrm>
          <a:prstGeom prst="line">
            <a:avLst/>
          </a:prstGeom>
          <a:noFill/>
          <a:ln w="38100">
            <a:solidFill>
              <a:schemeClr val="tx1"/>
            </a:solidFill>
            <a:round/>
            <a:headEnd/>
            <a:tailEnd/>
          </a:ln>
        </p:spPr>
        <p:txBody>
          <a:bodyPr/>
          <a:lstStyle/>
          <a:p>
            <a:endParaRPr lang="en-US">
              <a:latin typeface="Calibri"/>
              <a:cs typeface="Calibri"/>
            </a:endParaRPr>
          </a:p>
        </p:txBody>
      </p:sp>
      <p:pic>
        <p:nvPicPr>
          <p:cNvPr id="31750" name="Picture 13" descr="txp_fig"/>
          <p:cNvPicPr>
            <a:picLocks noChangeAspect="1"/>
          </p:cNvPicPr>
          <p:nvPr>
            <p:custDataLst>
              <p:tags r:id="rId1"/>
            </p:custDataLst>
          </p:nvPr>
        </p:nvPicPr>
        <p:blipFill>
          <a:blip r:embed="rId7" cstate="print"/>
          <a:srcRect/>
          <a:stretch>
            <a:fillRect/>
          </a:stretch>
        </p:blipFill>
        <p:spPr bwMode="auto">
          <a:xfrm>
            <a:off x="9140825" y="4149725"/>
            <a:ext cx="150812" cy="223838"/>
          </a:xfrm>
          <a:prstGeom prst="rect">
            <a:avLst/>
          </a:prstGeom>
          <a:noFill/>
          <a:ln w="9525">
            <a:noFill/>
            <a:miter lim="800000"/>
            <a:headEnd/>
            <a:tailEnd/>
          </a:ln>
        </p:spPr>
      </p:pic>
      <p:pic>
        <p:nvPicPr>
          <p:cNvPr id="31751" name="Picture 7" descr="txp_fig"/>
          <p:cNvPicPr>
            <a:picLocks noChangeAspect="1" noChangeArrowheads="1"/>
          </p:cNvPicPr>
          <p:nvPr>
            <p:custDataLst>
              <p:tags r:id="rId2"/>
            </p:custDataLst>
          </p:nvPr>
        </p:nvPicPr>
        <p:blipFill>
          <a:blip r:embed="rId8" cstate="print"/>
          <a:srcRect/>
          <a:stretch>
            <a:fillRect/>
          </a:stretch>
        </p:blipFill>
        <p:spPr bwMode="auto">
          <a:xfrm>
            <a:off x="7704137" y="2306638"/>
            <a:ext cx="209550" cy="1317625"/>
          </a:xfrm>
          <a:prstGeom prst="rect">
            <a:avLst/>
          </a:prstGeom>
          <a:noFill/>
          <a:ln w="9525">
            <a:noFill/>
            <a:miter lim="800000"/>
            <a:headEnd/>
            <a:tailEnd/>
          </a:ln>
        </p:spPr>
      </p:pic>
      <p:sp>
        <p:nvSpPr>
          <p:cNvPr id="31752" name="Freeform 8"/>
          <p:cNvSpPr>
            <a:spLocks/>
          </p:cNvSpPr>
          <p:nvPr/>
        </p:nvSpPr>
        <p:spPr bwMode="auto">
          <a:xfrm>
            <a:off x="8161337" y="2128838"/>
            <a:ext cx="2133600" cy="1752600"/>
          </a:xfrm>
          <a:custGeom>
            <a:avLst/>
            <a:gdLst>
              <a:gd name="T0" fmla="*/ 0 w 1344"/>
              <a:gd name="T1" fmla="*/ 0 h 1104"/>
              <a:gd name="T2" fmla="*/ 2147483647 w 1344"/>
              <a:gd name="T3" fmla="*/ 2147483647 h 1104"/>
              <a:gd name="T4" fmla="*/ 2147483647 w 1344"/>
              <a:gd name="T5" fmla="*/ 2147483647 h 1104"/>
              <a:gd name="T6" fmla="*/ 2147483647 w 1344"/>
              <a:gd name="T7" fmla="*/ 2147483647 h 1104"/>
              <a:gd name="T8" fmla="*/ 0 60000 65536"/>
              <a:gd name="T9" fmla="*/ 0 60000 65536"/>
              <a:gd name="T10" fmla="*/ 0 60000 65536"/>
              <a:gd name="T11" fmla="*/ 0 60000 65536"/>
              <a:gd name="T12" fmla="*/ 0 w 1344"/>
              <a:gd name="T13" fmla="*/ 0 h 1104"/>
              <a:gd name="T14" fmla="*/ 1344 w 1344"/>
              <a:gd name="T15" fmla="*/ 1104 h 1104"/>
            </a:gdLst>
            <a:ahLst/>
            <a:cxnLst>
              <a:cxn ang="T8">
                <a:pos x="T0" y="T1"/>
              </a:cxn>
              <a:cxn ang="T9">
                <a:pos x="T2" y="T3"/>
              </a:cxn>
              <a:cxn ang="T10">
                <a:pos x="T4" y="T5"/>
              </a:cxn>
              <a:cxn ang="T11">
                <a:pos x="T6" y="T7"/>
              </a:cxn>
            </a:cxnLst>
            <a:rect l="T12" t="T13" r="T14" b="T15"/>
            <a:pathLst>
              <a:path w="1344" h="1104">
                <a:moveTo>
                  <a:pt x="0" y="0"/>
                </a:moveTo>
                <a:cubicBezTo>
                  <a:pt x="132" y="0"/>
                  <a:pt x="264" y="0"/>
                  <a:pt x="432" y="48"/>
                </a:cubicBezTo>
                <a:cubicBezTo>
                  <a:pt x="600" y="96"/>
                  <a:pt x="856" y="112"/>
                  <a:pt x="1008" y="288"/>
                </a:cubicBezTo>
                <a:cubicBezTo>
                  <a:pt x="1160" y="464"/>
                  <a:pt x="1252" y="784"/>
                  <a:pt x="1344" y="1104"/>
                </a:cubicBezTo>
              </a:path>
            </a:pathLst>
          </a:custGeom>
          <a:noFill/>
          <a:ln w="38100">
            <a:solidFill>
              <a:srgbClr val="3333FF"/>
            </a:solidFill>
            <a:round/>
            <a:headEnd/>
            <a:tailEnd/>
          </a:ln>
        </p:spPr>
        <p:txBody>
          <a:bodyPr/>
          <a:lstStyle/>
          <a:p>
            <a:endParaRPr lang="en-US">
              <a:latin typeface="Calibri"/>
              <a:cs typeface="Calibri"/>
            </a:endParaRPr>
          </a:p>
        </p:txBody>
      </p:sp>
      <p:pic>
        <p:nvPicPr>
          <p:cNvPr id="31753" name="Picture 9" descr="txp_fig"/>
          <p:cNvPicPr>
            <a:picLocks noChangeAspect="1" noChangeArrowheads="1"/>
          </p:cNvPicPr>
          <p:nvPr>
            <p:custDataLst>
              <p:tags r:id="rId3"/>
            </p:custDataLst>
          </p:nvPr>
        </p:nvPicPr>
        <p:blipFill>
          <a:blip r:embed="rId9" cstate="print"/>
          <a:srcRect/>
          <a:stretch>
            <a:fillRect/>
          </a:stretch>
        </p:blipFill>
        <p:spPr bwMode="auto">
          <a:xfrm>
            <a:off x="9151937" y="1900238"/>
            <a:ext cx="1136650" cy="269875"/>
          </a:xfrm>
          <a:prstGeom prst="rect">
            <a:avLst/>
          </a:prstGeom>
          <a:noFill/>
          <a:ln w="9525">
            <a:noFill/>
            <a:miter lim="800000"/>
            <a:headEnd/>
            <a:tailEnd/>
          </a:ln>
        </p:spPr>
      </p:pic>
      <p:sp>
        <p:nvSpPr>
          <p:cNvPr id="31754" name="Freeform 10"/>
          <p:cNvSpPr>
            <a:spLocks/>
          </p:cNvSpPr>
          <p:nvPr/>
        </p:nvSpPr>
        <p:spPr bwMode="auto">
          <a:xfrm>
            <a:off x="8164512" y="2430463"/>
            <a:ext cx="2130425" cy="1450975"/>
          </a:xfrm>
          <a:custGeom>
            <a:avLst/>
            <a:gdLst>
              <a:gd name="T0" fmla="*/ 0 w 1342"/>
              <a:gd name="T1" fmla="*/ 2147483647 h 914"/>
              <a:gd name="T2" fmla="*/ 2147483647 w 1342"/>
              <a:gd name="T3" fmla="*/ 2147483647 h 914"/>
              <a:gd name="T4" fmla="*/ 2147483647 w 1342"/>
              <a:gd name="T5" fmla="*/ 2147483647 h 914"/>
              <a:gd name="T6" fmla="*/ 2147483647 w 1342"/>
              <a:gd name="T7" fmla="*/ 2147483647 h 914"/>
              <a:gd name="T8" fmla="*/ 0 60000 65536"/>
              <a:gd name="T9" fmla="*/ 0 60000 65536"/>
              <a:gd name="T10" fmla="*/ 0 60000 65536"/>
              <a:gd name="T11" fmla="*/ 0 60000 65536"/>
              <a:gd name="T12" fmla="*/ 0 w 1342"/>
              <a:gd name="T13" fmla="*/ 0 h 914"/>
              <a:gd name="T14" fmla="*/ 1342 w 1342"/>
              <a:gd name="T15" fmla="*/ 914 h 914"/>
            </a:gdLst>
            <a:ahLst/>
            <a:cxnLst>
              <a:cxn ang="T8">
                <a:pos x="T0" y="T1"/>
              </a:cxn>
              <a:cxn ang="T9">
                <a:pos x="T2" y="T3"/>
              </a:cxn>
              <a:cxn ang="T10">
                <a:pos x="T4" y="T5"/>
              </a:cxn>
              <a:cxn ang="T11">
                <a:pos x="T6" y="T7"/>
              </a:cxn>
            </a:cxnLst>
            <a:rect l="T12" t="T13" r="T14" b="T15"/>
            <a:pathLst>
              <a:path w="1342" h="914">
                <a:moveTo>
                  <a:pt x="0" y="235"/>
                </a:moveTo>
                <a:cubicBezTo>
                  <a:pt x="64" y="197"/>
                  <a:pt x="228" y="8"/>
                  <a:pt x="388" y="4"/>
                </a:cubicBezTo>
                <a:cubicBezTo>
                  <a:pt x="548" y="0"/>
                  <a:pt x="799" y="62"/>
                  <a:pt x="958" y="214"/>
                </a:cubicBezTo>
                <a:cubicBezTo>
                  <a:pt x="1117" y="366"/>
                  <a:pt x="1262" y="768"/>
                  <a:pt x="1342" y="914"/>
                </a:cubicBezTo>
              </a:path>
            </a:pathLst>
          </a:custGeom>
          <a:noFill/>
          <a:ln w="38100">
            <a:solidFill>
              <a:srgbClr val="008000"/>
            </a:solidFill>
            <a:round/>
            <a:headEnd/>
            <a:tailEnd/>
          </a:ln>
        </p:spPr>
        <p:txBody>
          <a:bodyPr/>
          <a:lstStyle/>
          <a:p>
            <a:endParaRPr lang="en-US">
              <a:latin typeface="Calibri"/>
              <a:cs typeface="Calibri"/>
            </a:endParaRPr>
          </a:p>
        </p:txBody>
      </p:sp>
      <p:pic>
        <p:nvPicPr>
          <p:cNvPr id="31755" name="Picture 11" descr="txp_fig"/>
          <p:cNvPicPr>
            <a:picLocks noChangeAspect="1" noChangeArrowheads="1"/>
          </p:cNvPicPr>
          <p:nvPr>
            <p:custDataLst>
              <p:tags r:id="rId4"/>
            </p:custDataLst>
          </p:nvPr>
        </p:nvPicPr>
        <p:blipFill>
          <a:blip r:embed="rId10" cstate="print"/>
          <a:srcRect/>
          <a:stretch>
            <a:fillRect/>
          </a:stretch>
        </p:blipFill>
        <p:spPr bwMode="auto">
          <a:xfrm>
            <a:off x="8229600" y="3124200"/>
            <a:ext cx="1227137" cy="223838"/>
          </a:xfrm>
          <a:prstGeom prst="rect">
            <a:avLst/>
          </a:prstGeom>
          <a:noFill/>
          <a:ln w="9525">
            <a:noFill/>
            <a:miter lim="800000"/>
            <a:headEnd/>
            <a:tailEnd/>
          </a:ln>
        </p:spPr>
      </p:pic>
      <p:pic>
        <p:nvPicPr>
          <p:cNvPr id="31756" name="Picture 12" descr="txp_fig"/>
          <p:cNvPicPr>
            <a:picLocks noChangeAspect="1" noChangeArrowheads="1"/>
          </p:cNvPicPr>
          <p:nvPr>
            <p:custDataLst>
              <p:tags r:id="rId5"/>
            </p:custDataLst>
          </p:nvPr>
        </p:nvPicPr>
        <p:blipFill>
          <a:blip r:embed="rId11" cstate="print"/>
          <a:srcRect/>
          <a:stretch>
            <a:fillRect/>
          </a:stretch>
        </p:blipFill>
        <p:spPr bwMode="auto">
          <a:xfrm>
            <a:off x="9228137" y="3424238"/>
            <a:ext cx="584200" cy="209550"/>
          </a:xfrm>
          <a:prstGeom prst="rect">
            <a:avLst/>
          </a:prstGeom>
          <a:noFill/>
          <a:ln w="9525">
            <a:noFill/>
            <a:miter lim="800000"/>
            <a:headEnd/>
            <a:tailEnd/>
          </a:ln>
        </p:spPr>
      </p:pic>
      <p:sp>
        <p:nvSpPr>
          <p:cNvPr id="31757" name="Freeform 13"/>
          <p:cNvSpPr>
            <a:spLocks/>
          </p:cNvSpPr>
          <p:nvPr/>
        </p:nvSpPr>
        <p:spPr bwMode="auto">
          <a:xfrm>
            <a:off x="8161337" y="2420938"/>
            <a:ext cx="2130425" cy="1463675"/>
          </a:xfrm>
          <a:custGeom>
            <a:avLst/>
            <a:gdLst>
              <a:gd name="T0" fmla="*/ 0 w 1342"/>
              <a:gd name="T1" fmla="*/ 2147483647 h 922"/>
              <a:gd name="T2" fmla="*/ 2147483647 w 1342"/>
              <a:gd name="T3" fmla="*/ 2147483647 h 922"/>
              <a:gd name="T4" fmla="*/ 2147483647 w 1342"/>
              <a:gd name="T5" fmla="*/ 2147483647 h 922"/>
              <a:gd name="T6" fmla="*/ 2147483647 w 1342"/>
              <a:gd name="T7" fmla="*/ 2147483647 h 922"/>
              <a:gd name="T8" fmla="*/ 0 60000 65536"/>
              <a:gd name="T9" fmla="*/ 0 60000 65536"/>
              <a:gd name="T10" fmla="*/ 0 60000 65536"/>
              <a:gd name="T11" fmla="*/ 0 60000 65536"/>
              <a:gd name="T12" fmla="*/ 0 w 1342"/>
              <a:gd name="T13" fmla="*/ 0 h 922"/>
              <a:gd name="T14" fmla="*/ 1342 w 1342"/>
              <a:gd name="T15" fmla="*/ 922 h 922"/>
            </a:gdLst>
            <a:ahLst/>
            <a:cxnLst>
              <a:cxn ang="T8">
                <a:pos x="T0" y="T1"/>
              </a:cxn>
              <a:cxn ang="T9">
                <a:pos x="T2" y="T3"/>
              </a:cxn>
              <a:cxn ang="T10">
                <a:pos x="T4" y="T5"/>
              </a:cxn>
              <a:cxn ang="T11">
                <a:pos x="T6" y="T7"/>
              </a:cxn>
            </a:cxnLst>
            <a:rect l="T12" t="T13" r="T14" b="T15"/>
            <a:pathLst>
              <a:path w="1342" h="922">
                <a:moveTo>
                  <a:pt x="0" y="243"/>
                </a:moveTo>
                <a:cubicBezTo>
                  <a:pt x="93" y="203"/>
                  <a:pt x="406" y="8"/>
                  <a:pt x="557" y="4"/>
                </a:cubicBezTo>
                <a:cubicBezTo>
                  <a:pt x="708" y="0"/>
                  <a:pt x="776" y="67"/>
                  <a:pt x="907" y="220"/>
                </a:cubicBezTo>
                <a:cubicBezTo>
                  <a:pt x="1038" y="373"/>
                  <a:pt x="1252" y="776"/>
                  <a:pt x="1342" y="922"/>
                </a:cubicBezTo>
              </a:path>
            </a:pathLst>
          </a:custGeom>
          <a:noFill/>
          <a:ln w="38100">
            <a:solidFill>
              <a:srgbClr val="CC0000"/>
            </a:solidFill>
            <a:round/>
            <a:headEnd/>
            <a:tailEnd/>
          </a:ln>
        </p:spPr>
        <p:txBody>
          <a:bodyPr/>
          <a:lstStyle/>
          <a:p>
            <a:endParaRPr lang="en-US">
              <a:latin typeface="Calibri"/>
              <a:cs typeface="Calibri"/>
            </a:endParaRPr>
          </a:p>
        </p:txBody>
      </p:sp>
      <p:pic>
        <p:nvPicPr>
          <p:cNvPr id="14"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323298" y="4375150"/>
            <a:ext cx="1032052" cy="1543050"/>
          </a:xfrm>
          <a:prstGeom prst="rect">
            <a:avLst/>
          </a:prstGeom>
          <a:noFill/>
        </p:spPr>
      </p:pic>
      <p:pic>
        <p:nvPicPr>
          <p:cNvPr id="1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18537" y="4451367"/>
            <a:ext cx="1108477" cy="1543016"/>
          </a:xfrm>
          <a:prstGeom prst="rect">
            <a:avLst/>
          </a:prstGeom>
          <a:noFill/>
        </p:spPr>
      </p:pic>
      <p:pic>
        <p:nvPicPr>
          <p:cNvPr id="1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10066596" y="4400550"/>
            <a:ext cx="1410271" cy="1543050"/>
          </a:xfrm>
          <a:prstGeom prst="rect">
            <a:avLst/>
          </a:prstGeom>
          <a:noFill/>
        </p:spPr>
      </p:pic>
    </p:spTree>
    <p:extLst>
      <p:ext uri="{BB962C8B-B14F-4D97-AF65-F5344CB8AC3E}">
        <p14:creationId xmlns:p14="http://schemas.microsoft.com/office/powerpoint/2010/main" val="1219599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6000" y="1371600"/>
            <a:ext cx="7500937" cy="4585938"/>
          </a:xfrm>
          <a:prstGeom prst="rect">
            <a:avLst/>
          </a:prstGeom>
          <a:noFill/>
        </p:spPr>
      </p:pic>
    </p:spTree>
    <p:extLst>
      <p:ext uri="{BB962C8B-B14F-4D97-AF65-F5344CB8AC3E}">
        <p14:creationId xmlns:p14="http://schemas.microsoft.com/office/powerpoint/2010/main" val="71453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a:t>Errors, and What to Do</a:t>
            </a:r>
          </a:p>
        </p:txBody>
      </p:sp>
      <p:sp>
        <p:nvSpPr>
          <p:cNvPr id="32771" name="Rectangle 3"/>
          <p:cNvSpPr>
            <a:spLocks noGrp="1" noChangeArrowheads="1"/>
          </p:cNvSpPr>
          <p:nvPr>
            <p:ph idx="1"/>
          </p:nvPr>
        </p:nvSpPr>
        <p:spPr>
          <a:xfrm>
            <a:off x="2133600" y="1447800"/>
            <a:ext cx="8229600" cy="4800600"/>
          </a:xfrm>
        </p:spPr>
        <p:txBody>
          <a:bodyPr/>
          <a:lstStyle/>
          <a:p>
            <a:pPr eaLnBrk="1" hangingPunct="1"/>
            <a:r>
              <a:rPr lang="en-US" sz="2400" dirty="0"/>
              <a:t>Examples of errors</a:t>
            </a:r>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a:p>
            <a:pPr eaLnBrk="1" hangingPunct="1"/>
            <a:endParaRPr lang="en-US" sz="2400" dirty="0"/>
          </a:p>
        </p:txBody>
      </p:sp>
      <p:sp>
        <p:nvSpPr>
          <p:cNvPr id="32772" name="Text Box 4"/>
          <p:cNvSpPr txBox="1">
            <a:spLocks noChangeArrowheads="1"/>
          </p:cNvSpPr>
          <p:nvPr/>
        </p:nvSpPr>
        <p:spPr bwMode="auto">
          <a:xfrm>
            <a:off x="2590800" y="2082800"/>
            <a:ext cx="6781800" cy="1697038"/>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Dear GlobalSCAPE Customer, </a:t>
            </a:r>
          </a:p>
          <a:p>
            <a:pPr>
              <a:spcBef>
                <a:spcPct val="50000"/>
              </a:spcBef>
            </a:pPr>
            <a:r>
              <a:rPr lang="en-US" sz="1400">
                <a:latin typeface="Courier New" pitchFamily="49" charset="0"/>
              </a:rPr>
              <a:t>GlobalSCAPE has partnered with ScanSoft to offer you the latest version of OmniPage Pro, for just $99.99* - the regular list price is $499! The most common question we've received about this offer is - Is this genuine? We would like to assure you that this offer is authorized by ScanSoft, is genuine and valid. You can get the . . .</a:t>
            </a:r>
          </a:p>
        </p:txBody>
      </p:sp>
      <p:sp>
        <p:nvSpPr>
          <p:cNvPr id="32773" name="Text Box 5"/>
          <p:cNvSpPr txBox="1">
            <a:spLocks noChangeArrowheads="1"/>
          </p:cNvSpPr>
          <p:nvPr/>
        </p:nvSpPr>
        <p:spPr bwMode="auto">
          <a:xfrm>
            <a:off x="2590800" y="3987800"/>
            <a:ext cx="6781800" cy="1803400"/>
          </a:xfrm>
          <a:prstGeom prst="rect">
            <a:avLst/>
          </a:prstGeom>
          <a:noFill/>
          <a:ln w="9525">
            <a:solidFill>
              <a:schemeClr val="tx1"/>
            </a:solidFill>
            <a:miter lim="800000"/>
            <a:headEnd/>
            <a:tailEnd/>
          </a:ln>
        </p:spPr>
        <p:txBody>
          <a:bodyPr>
            <a:spAutoFit/>
          </a:bodyPr>
          <a:lstStyle/>
          <a:p>
            <a:pPr>
              <a:spcBef>
                <a:spcPct val="50000"/>
              </a:spcBef>
            </a:pPr>
            <a:r>
              <a:rPr lang="en-US" sz="1400">
                <a:latin typeface="Courier New" pitchFamily="49" charset="0"/>
              </a:rPr>
              <a:t>. . . To receive your $30 Amazon.com promotional certificate, click through to</a:t>
            </a:r>
          </a:p>
          <a:p>
            <a:pPr>
              <a:spcBef>
                <a:spcPct val="50000"/>
              </a:spcBef>
            </a:pPr>
            <a:r>
              <a:rPr lang="en-US" sz="1400">
                <a:latin typeface="Courier New" pitchFamily="49" charset="0"/>
              </a:rPr>
              <a:t>  http://www.amazon.com/apparel</a:t>
            </a:r>
          </a:p>
          <a:p>
            <a:pPr>
              <a:spcBef>
                <a:spcPct val="50000"/>
              </a:spcBef>
            </a:pPr>
            <a:r>
              <a:rPr lang="en-US" sz="1400">
                <a:latin typeface="Courier New" pitchFamily="49" charset="0"/>
              </a:rPr>
              <a:t>and see the prominent link for the $30 offer. All details are there. We hope you enjoyed receiving this message. However, if you'd rather not receive future e-mails announcing new store launches, please click . . .</a:t>
            </a:r>
          </a:p>
        </p:txBody>
      </p:sp>
    </p:spTree>
    <p:extLst>
      <p:ext uri="{BB962C8B-B14F-4D97-AF65-F5344CB8AC3E}">
        <p14:creationId xmlns:p14="http://schemas.microsoft.com/office/powerpoint/2010/main" val="46744762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a:t>What to Do About Errors?</a:t>
            </a:r>
          </a:p>
        </p:txBody>
      </p:sp>
      <p:sp>
        <p:nvSpPr>
          <p:cNvPr id="33795" name="Rectangle 3"/>
          <p:cNvSpPr>
            <a:spLocks noGrp="1" noChangeArrowheads="1"/>
          </p:cNvSpPr>
          <p:nvPr>
            <p:ph idx="1"/>
          </p:nvPr>
        </p:nvSpPr>
        <p:spPr>
          <a:xfrm>
            <a:off x="406400" y="1397001"/>
            <a:ext cx="6451600" cy="4729164"/>
          </a:xfrm>
        </p:spPr>
        <p:txBody>
          <a:bodyPr/>
          <a:lstStyle/>
          <a:p>
            <a:pPr eaLnBrk="1" hangingPunct="1">
              <a:lnSpc>
                <a:spcPct val="80000"/>
              </a:lnSpc>
            </a:pPr>
            <a:r>
              <a:rPr lang="en-US" sz="2400" dirty="0"/>
              <a:t>Need more features– words aren’t enough!</a:t>
            </a:r>
          </a:p>
          <a:p>
            <a:pPr lvl="1" eaLnBrk="1" hangingPunct="1">
              <a:lnSpc>
                <a:spcPct val="80000"/>
              </a:lnSpc>
            </a:pPr>
            <a:r>
              <a:rPr lang="en-US" sz="2000" dirty="0"/>
              <a:t>Have you emailed the sender before?</a:t>
            </a:r>
          </a:p>
          <a:p>
            <a:pPr lvl="1" eaLnBrk="1" hangingPunct="1">
              <a:lnSpc>
                <a:spcPct val="80000"/>
              </a:lnSpc>
            </a:pPr>
            <a:r>
              <a:rPr lang="en-US" sz="2000" dirty="0"/>
              <a:t>Have 1K other people just gotten the same email?</a:t>
            </a:r>
          </a:p>
          <a:p>
            <a:pPr lvl="1" eaLnBrk="1" hangingPunct="1">
              <a:lnSpc>
                <a:spcPct val="80000"/>
              </a:lnSpc>
            </a:pPr>
            <a:r>
              <a:rPr lang="en-US" sz="2000" dirty="0"/>
              <a:t>Is the sending information consistent? </a:t>
            </a:r>
          </a:p>
          <a:p>
            <a:pPr lvl="1" eaLnBrk="1" hangingPunct="1">
              <a:lnSpc>
                <a:spcPct val="80000"/>
              </a:lnSpc>
            </a:pPr>
            <a:r>
              <a:rPr lang="en-US" sz="2000" dirty="0"/>
              <a:t>Is the email in ALL CAPS?</a:t>
            </a:r>
          </a:p>
          <a:p>
            <a:pPr lvl="1" eaLnBrk="1" hangingPunct="1">
              <a:lnSpc>
                <a:spcPct val="80000"/>
              </a:lnSpc>
            </a:pPr>
            <a:r>
              <a:rPr lang="en-US" sz="2000" dirty="0"/>
              <a:t>Do inline URLs point where they say they point?</a:t>
            </a:r>
          </a:p>
          <a:p>
            <a:pPr lvl="1" eaLnBrk="1" hangingPunct="1">
              <a:lnSpc>
                <a:spcPct val="80000"/>
              </a:lnSpc>
            </a:pPr>
            <a:r>
              <a:rPr lang="en-US" sz="2000" dirty="0"/>
              <a:t>Does the email address you by (your) name?</a:t>
            </a:r>
          </a:p>
          <a:p>
            <a:pPr eaLnBrk="1" hangingPunct="1">
              <a:lnSpc>
                <a:spcPct val="80000"/>
              </a:lnSpc>
            </a:pPr>
            <a:endParaRPr lang="en-US" sz="2400" dirty="0"/>
          </a:p>
          <a:p>
            <a:pPr eaLnBrk="1" hangingPunct="1">
              <a:lnSpc>
                <a:spcPct val="80000"/>
              </a:lnSpc>
            </a:pPr>
            <a:r>
              <a:rPr lang="en-US" sz="2400" dirty="0"/>
              <a:t>Can add these information sources as new variables in the NB model</a:t>
            </a:r>
          </a:p>
          <a:p>
            <a:pPr eaLnBrk="1" hangingPunct="1">
              <a:lnSpc>
                <a:spcPct val="80000"/>
              </a:lnSpc>
            </a:pPr>
            <a:endParaRPr lang="en-US" sz="2400" dirty="0"/>
          </a:p>
          <a:p>
            <a:pPr eaLnBrk="1" hangingPunct="1">
              <a:lnSpc>
                <a:spcPct val="80000"/>
              </a:lnSpc>
            </a:pPr>
            <a:r>
              <a:rPr lang="en-US" sz="2400" dirty="0"/>
              <a:t>Next class we’ll talk about classifiers which let you easily add arbitrary features more easily</a:t>
            </a:r>
          </a:p>
          <a:p>
            <a:pPr eaLnBrk="1" hangingPunct="1">
              <a:lnSpc>
                <a:spcPct val="80000"/>
              </a:lnSpc>
            </a:pPr>
            <a:endParaRPr lang="en-US" sz="24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24800" y="1371722"/>
            <a:ext cx="3233737" cy="4585694"/>
          </a:xfrm>
          <a:prstGeom prst="rect">
            <a:avLst/>
          </a:prstGeom>
          <a:noFill/>
        </p:spPr>
      </p:pic>
      <p:sp>
        <p:nvSpPr>
          <p:cNvPr id="5" name="Rectangle 4"/>
          <p:cNvSpPr/>
          <p:nvPr/>
        </p:nvSpPr>
        <p:spPr>
          <a:xfrm>
            <a:off x="7848600" y="1447800"/>
            <a:ext cx="304800" cy="4648200"/>
          </a:xfrm>
          <a:prstGeom prst="rect">
            <a:avLst/>
          </a:prstGeom>
          <a:gradFill flip="none" rotWithShape="1">
            <a:gsLst>
              <a:gs pos="0">
                <a:schemeClr val="bg1"/>
              </a:gs>
              <a:gs pos="47000">
                <a:schemeClr val="bg1">
                  <a:alpha val="5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052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Baselines</a:t>
            </a:r>
          </a:p>
        </p:txBody>
      </p:sp>
      <p:sp>
        <p:nvSpPr>
          <p:cNvPr id="35843" name="Rectangle 3"/>
          <p:cNvSpPr>
            <a:spLocks noGrp="1" noChangeArrowheads="1"/>
          </p:cNvSpPr>
          <p:nvPr>
            <p:ph idx="1"/>
          </p:nvPr>
        </p:nvSpPr>
        <p:spPr/>
        <p:txBody>
          <a:bodyPr/>
          <a:lstStyle/>
          <a:p>
            <a:pPr eaLnBrk="1" hangingPunct="1">
              <a:lnSpc>
                <a:spcPct val="80000"/>
              </a:lnSpc>
            </a:pPr>
            <a:r>
              <a:rPr lang="en-US" sz="2400"/>
              <a:t>First step: get a </a:t>
            </a:r>
            <a:r>
              <a:rPr lang="en-US" sz="2400">
                <a:solidFill>
                  <a:srgbClr val="CC0000"/>
                </a:solidFill>
              </a:rPr>
              <a:t>baseline</a:t>
            </a:r>
          </a:p>
          <a:p>
            <a:pPr lvl="1" eaLnBrk="1" hangingPunct="1">
              <a:lnSpc>
                <a:spcPct val="80000"/>
              </a:lnSpc>
            </a:pPr>
            <a:r>
              <a:rPr lang="en-US" sz="2000"/>
              <a:t>Baselines are very simple “straw man” procedures</a:t>
            </a:r>
          </a:p>
          <a:p>
            <a:pPr lvl="1" eaLnBrk="1" hangingPunct="1">
              <a:lnSpc>
                <a:spcPct val="80000"/>
              </a:lnSpc>
            </a:pPr>
            <a:r>
              <a:rPr lang="en-US" sz="2000"/>
              <a:t>Help determine how hard the task is</a:t>
            </a:r>
          </a:p>
          <a:p>
            <a:pPr lvl="1" eaLnBrk="1" hangingPunct="1">
              <a:lnSpc>
                <a:spcPct val="80000"/>
              </a:lnSpc>
            </a:pPr>
            <a:r>
              <a:rPr lang="en-US" sz="2000"/>
              <a:t>Help know what a “good” accuracy is</a:t>
            </a:r>
          </a:p>
          <a:p>
            <a:pPr eaLnBrk="1" hangingPunct="1">
              <a:lnSpc>
                <a:spcPct val="80000"/>
              </a:lnSpc>
            </a:pPr>
            <a:endParaRPr lang="en-US" sz="2400"/>
          </a:p>
          <a:p>
            <a:pPr eaLnBrk="1" hangingPunct="1">
              <a:lnSpc>
                <a:spcPct val="80000"/>
              </a:lnSpc>
            </a:pPr>
            <a:r>
              <a:rPr lang="en-US" sz="2400"/>
              <a:t>Weak baseline: most frequent label classifier</a:t>
            </a:r>
          </a:p>
          <a:p>
            <a:pPr lvl="1" eaLnBrk="1" hangingPunct="1">
              <a:lnSpc>
                <a:spcPct val="80000"/>
              </a:lnSpc>
            </a:pPr>
            <a:r>
              <a:rPr lang="en-US" sz="2000"/>
              <a:t>Gives all test instances whatever label was most common in the training set</a:t>
            </a:r>
          </a:p>
          <a:p>
            <a:pPr lvl="1" eaLnBrk="1" hangingPunct="1">
              <a:lnSpc>
                <a:spcPct val="80000"/>
              </a:lnSpc>
            </a:pPr>
            <a:r>
              <a:rPr lang="en-US" sz="2000"/>
              <a:t>E.g. for spam filtering, might label everything as ham</a:t>
            </a:r>
          </a:p>
          <a:p>
            <a:pPr lvl="1" eaLnBrk="1" hangingPunct="1">
              <a:lnSpc>
                <a:spcPct val="80000"/>
              </a:lnSpc>
            </a:pPr>
            <a:r>
              <a:rPr lang="en-US" sz="2000"/>
              <a:t>Accuracy might be very high if the problem is skewed</a:t>
            </a:r>
          </a:p>
          <a:p>
            <a:pPr lvl="1" eaLnBrk="1" hangingPunct="1">
              <a:lnSpc>
                <a:spcPct val="80000"/>
              </a:lnSpc>
            </a:pPr>
            <a:r>
              <a:rPr lang="en-US" sz="2000"/>
              <a:t>E.g. calling everything “ham” gets 66%, so a classifier that gets 70% isn’t very good…</a:t>
            </a:r>
          </a:p>
          <a:p>
            <a:pPr lvl="1" eaLnBrk="1" hangingPunct="1">
              <a:lnSpc>
                <a:spcPct val="80000"/>
              </a:lnSpc>
            </a:pPr>
            <a:endParaRPr lang="en-US" sz="2000"/>
          </a:p>
          <a:p>
            <a:pPr eaLnBrk="1" hangingPunct="1">
              <a:lnSpc>
                <a:spcPct val="80000"/>
              </a:lnSpc>
            </a:pPr>
            <a:r>
              <a:rPr lang="en-US" sz="2400"/>
              <a:t>For real research, usually use previous work as a (strong) baseline</a:t>
            </a:r>
          </a:p>
          <a:p>
            <a:pPr lvl="1" eaLnBrk="1" hangingPunct="1">
              <a:lnSpc>
                <a:spcPct val="80000"/>
              </a:lnSpc>
            </a:pPr>
            <a:endParaRPr lang="en-US" sz="2000"/>
          </a:p>
        </p:txBody>
      </p:sp>
    </p:spTree>
    <p:extLst>
      <p:ext uri="{BB962C8B-B14F-4D97-AF65-F5344CB8AC3E}">
        <p14:creationId xmlns:p14="http://schemas.microsoft.com/office/powerpoint/2010/main" val="1428669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Confidences from a Classifier</a:t>
            </a:r>
          </a:p>
        </p:txBody>
      </p:sp>
      <p:sp>
        <p:nvSpPr>
          <p:cNvPr id="1299459" name="Rectangle 3"/>
          <p:cNvSpPr>
            <a:spLocks noGrp="1" noChangeArrowheads="1"/>
          </p:cNvSpPr>
          <p:nvPr>
            <p:ph idx="1"/>
          </p:nvPr>
        </p:nvSpPr>
        <p:spPr>
          <a:xfrm>
            <a:off x="457200" y="1600200"/>
            <a:ext cx="5410200" cy="5029200"/>
          </a:xfrm>
        </p:spPr>
        <p:txBody>
          <a:bodyPr/>
          <a:lstStyle/>
          <a:p>
            <a:pPr eaLnBrk="1" hangingPunct="1">
              <a:lnSpc>
                <a:spcPct val="80000"/>
              </a:lnSpc>
            </a:pPr>
            <a:r>
              <a:rPr lang="en-US" sz="2000"/>
              <a:t>The </a:t>
            </a:r>
            <a:r>
              <a:rPr lang="en-US" sz="2000">
                <a:solidFill>
                  <a:srgbClr val="CC0000"/>
                </a:solidFill>
              </a:rPr>
              <a:t>confidence </a:t>
            </a:r>
            <a:r>
              <a:rPr lang="en-US" sz="2000"/>
              <a:t>of a probabilistic classifier:</a:t>
            </a:r>
          </a:p>
          <a:p>
            <a:pPr lvl="1" eaLnBrk="1" hangingPunct="1">
              <a:lnSpc>
                <a:spcPct val="80000"/>
              </a:lnSpc>
            </a:pPr>
            <a:r>
              <a:rPr lang="en-US" sz="1800"/>
              <a:t>Posterior over the top label</a:t>
            </a:r>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endParaRPr lang="en-US" sz="1800"/>
          </a:p>
          <a:p>
            <a:pPr lvl="1" eaLnBrk="1" hangingPunct="1">
              <a:lnSpc>
                <a:spcPct val="80000"/>
              </a:lnSpc>
            </a:pPr>
            <a:r>
              <a:rPr lang="en-US" sz="1800"/>
              <a:t>Represents how sure the classifier is of the classification</a:t>
            </a:r>
          </a:p>
          <a:p>
            <a:pPr lvl="1" eaLnBrk="1" hangingPunct="1">
              <a:lnSpc>
                <a:spcPct val="80000"/>
              </a:lnSpc>
            </a:pPr>
            <a:r>
              <a:rPr lang="en-US" sz="1800"/>
              <a:t>Any probabilistic model will have confidences</a:t>
            </a:r>
          </a:p>
          <a:p>
            <a:pPr lvl="1" eaLnBrk="1" hangingPunct="1">
              <a:lnSpc>
                <a:spcPct val="80000"/>
              </a:lnSpc>
            </a:pPr>
            <a:r>
              <a:rPr lang="en-US" sz="1800"/>
              <a:t>No guarantee confidence is correct</a:t>
            </a:r>
          </a:p>
          <a:p>
            <a:pPr eaLnBrk="1" hangingPunct="1">
              <a:lnSpc>
                <a:spcPct val="80000"/>
              </a:lnSpc>
            </a:pPr>
            <a:endParaRPr lang="en-US" sz="2000"/>
          </a:p>
          <a:p>
            <a:pPr eaLnBrk="1" hangingPunct="1">
              <a:lnSpc>
                <a:spcPct val="80000"/>
              </a:lnSpc>
            </a:pPr>
            <a:r>
              <a:rPr lang="en-US" sz="2000"/>
              <a:t>Calibration</a:t>
            </a:r>
          </a:p>
          <a:p>
            <a:pPr lvl="1" eaLnBrk="1" hangingPunct="1">
              <a:lnSpc>
                <a:spcPct val="80000"/>
              </a:lnSpc>
            </a:pPr>
            <a:r>
              <a:rPr lang="en-US" sz="1800"/>
              <a:t>Weak calibration: higher confidences mean higher accuracy</a:t>
            </a:r>
          </a:p>
          <a:p>
            <a:pPr lvl="1" eaLnBrk="1" hangingPunct="1">
              <a:lnSpc>
                <a:spcPct val="80000"/>
              </a:lnSpc>
            </a:pPr>
            <a:r>
              <a:rPr lang="en-US" sz="1800"/>
              <a:t>Strong calibration: confidence predicts accuracy rate</a:t>
            </a:r>
          </a:p>
          <a:p>
            <a:pPr lvl="1" eaLnBrk="1" hangingPunct="1">
              <a:lnSpc>
                <a:spcPct val="80000"/>
              </a:lnSpc>
            </a:pPr>
            <a:r>
              <a:rPr lang="en-US" sz="1800"/>
              <a:t>What’s the value of calibration?</a:t>
            </a:r>
          </a:p>
        </p:txBody>
      </p:sp>
      <p:pic>
        <p:nvPicPr>
          <p:cNvPr id="36868" name="Picture 34" descr="txp_fig"/>
          <p:cNvPicPr>
            <a:picLocks noChangeAspect="1"/>
          </p:cNvPicPr>
          <p:nvPr>
            <p:custDataLst>
              <p:tags r:id="rId1"/>
            </p:custDataLst>
          </p:nvPr>
        </p:nvPicPr>
        <p:blipFill>
          <a:blip r:embed="rId10" cstate="print"/>
          <a:srcRect/>
          <a:stretch>
            <a:fillRect/>
          </a:stretch>
        </p:blipFill>
        <p:spPr bwMode="auto">
          <a:xfrm>
            <a:off x="1524000" y="2384425"/>
            <a:ext cx="3654425" cy="395288"/>
          </a:xfrm>
          <a:prstGeom prst="rect">
            <a:avLst/>
          </a:prstGeom>
          <a:noFill/>
          <a:ln w="9525">
            <a:noFill/>
            <a:miter lim="800000"/>
            <a:headEnd/>
            <a:tailEnd/>
          </a:ln>
        </p:spPr>
      </p:pic>
      <p:grpSp>
        <p:nvGrpSpPr>
          <p:cNvPr id="36869" name="Group 5"/>
          <p:cNvGrpSpPr>
            <a:grpSpLocks/>
          </p:cNvGrpSpPr>
          <p:nvPr/>
        </p:nvGrpSpPr>
        <p:grpSpPr bwMode="auto">
          <a:xfrm>
            <a:off x="6705600" y="1611313"/>
            <a:ext cx="1600200" cy="1538287"/>
            <a:chOff x="4179" y="1008"/>
            <a:chExt cx="1149" cy="1104"/>
          </a:xfrm>
        </p:grpSpPr>
        <p:sp>
          <p:nvSpPr>
            <p:cNvPr id="36890" name="Line 6"/>
            <p:cNvSpPr>
              <a:spLocks noChangeShapeType="1"/>
            </p:cNvSpPr>
            <p:nvPr/>
          </p:nvSpPr>
          <p:spPr bwMode="auto">
            <a:xfrm>
              <a:off x="4368" y="1842"/>
              <a:ext cx="960" cy="0"/>
            </a:xfrm>
            <a:prstGeom prst="line">
              <a:avLst/>
            </a:prstGeom>
            <a:noFill/>
            <a:ln w="38100">
              <a:solidFill>
                <a:schemeClr val="tx1"/>
              </a:solidFill>
              <a:round/>
              <a:headEnd/>
              <a:tailEnd/>
            </a:ln>
          </p:spPr>
          <p:txBody>
            <a:bodyPr/>
            <a:lstStyle/>
            <a:p>
              <a:endParaRPr lang="en-US"/>
            </a:p>
          </p:txBody>
        </p:sp>
        <p:pic>
          <p:nvPicPr>
            <p:cNvPr id="36891" name="Picture 7" descr="txp_fig"/>
            <p:cNvPicPr>
              <a:picLocks noChangeAspect="1" noChangeArrowheads="1"/>
            </p:cNvPicPr>
            <p:nvPr>
              <p:custDataLst>
                <p:tags r:id="rId6"/>
              </p:custDataLst>
            </p:nvPr>
          </p:nvPicPr>
          <p:blipFill>
            <a:blip r:embed="rId11" cstate="print"/>
            <a:srcRect/>
            <a:stretch>
              <a:fillRect/>
            </a:stretch>
          </p:blipFill>
          <p:spPr bwMode="auto">
            <a:xfrm>
              <a:off x="4608" y="1938"/>
              <a:ext cx="523" cy="174"/>
            </a:xfrm>
            <a:prstGeom prst="rect">
              <a:avLst/>
            </a:prstGeom>
            <a:noFill/>
            <a:ln w="9525">
              <a:noFill/>
              <a:miter lim="800000"/>
              <a:headEnd/>
              <a:tailEnd/>
            </a:ln>
          </p:spPr>
        </p:pic>
        <p:pic>
          <p:nvPicPr>
            <p:cNvPr id="36892" name="Picture 8" descr="txp_fig"/>
            <p:cNvPicPr>
              <a:picLocks noChangeAspect="1" noChangeArrowheads="1"/>
            </p:cNvPicPr>
            <p:nvPr>
              <p:custDataLst>
                <p:tags r:id="rId7"/>
              </p:custDataLst>
            </p:nvPr>
          </p:nvPicPr>
          <p:blipFill>
            <a:blip r:embed="rId12" cstate="print"/>
            <a:srcRect/>
            <a:stretch>
              <a:fillRect/>
            </a:stretch>
          </p:blipFill>
          <p:spPr bwMode="auto">
            <a:xfrm>
              <a:off x="4179" y="1122"/>
              <a:ext cx="93" cy="585"/>
            </a:xfrm>
            <a:prstGeom prst="rect">
              <a:avLst/>
            </a:prstGeom>
            <a:noFill/>
            <a:ln w="9525">
              <a:noFill/>
              <a:miter lim="800000"/>
              <a:headEnd/>
              <a:tailEnd/>
            </a:ln>
          </p:spPr>
        </p:pic>
        <p:sp>
          <p:nvSpPr>
            <p:cNvPr id="36893" name="Line 9"/>
            <p:cNvSpPr>
              <a:spLocks noChangeShapeType="1"/>
            </p:cNvSpPr>
            <p:nvPr/>
          </p:nvSpPr>
          <p:spPr bwMode="auto">
            <a:xfrm flipV="1">
              <a:off x="4368" y="1026"/>
              <a:ext cx="0" cy="816"/>
            </a:xfrm>
            <a:prstGeom prst="line">
              <a:avLst/>
            </a:prstGeom>
            <a:noFill/>
            <a:ln w="38100">
              <a:solidFill>
                <a:schemeClr val="tx1"/>
              </a:solidFill>
              <a:round/>
              <a:headEnd/>
              <a:tailEnd/>
            </a:ln>
          </p:spPr>
          <p:txBody>
            <a:bodyPr/>
            <a:lstStyle/>
            <a:p>
              <a:endParaRPr lang="en-US"/>
            </a:p>
          </p:txBody>
        </p:sp>
        <p:sp>
          <p:nvSpPr>
            <p:cNvPr id="36894" name="Rectangle 10"/>
            <p:cNvSpPr>
              <a:spLocks noChangeArrowheads="1"/>
            </p:cNvSpPr>
            <p:nvPr/>
          </p:nvSpPr>
          <p:spPr bwMode="auto">
            <a:xfrm>
              <a:off x="4416" y="1776"/>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5" name="Rectangle 11"/>
            <p:cNvSpPr>
              <a:spLocks noChangeArrowheads="1"/>
            </p:cNvSpPr>
            <p:nvPr/>
          </p:nvSpPr>
          <p:spPr bwMode="auto">
            <a:xfrm>
              <a:off x="4608" y="1632"/>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6" name="Rectangle 12"/>
            <p:cNvSpPr>
              <a:spLocks noChangeArrowheads="1"/>
            </p:cNvSpPr>
            <p:nvPr/>
          </p:nvSpPr>
          <p:spPr bwMode="auto">
            <a:xfrm>
              <a:off x="4800" y="1488"/>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7" name="Rectangle 13"/>
            <p:cNvSpPr>
              <a:spLocks noChangeArrowheads="1"/>
            </p:cNvSpPr>
            <p:nvPr/>
          </p:nvSpPr>
          <p:spPr bwMode="auto">
            <a:xfrm>
              <a:off x="4992" y="1248"/>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98" name="Rectangle 14"/>
            <p:cNvSpPr>
              <a:spLocks noChangeArrowheads="1"/>
            </p:cNvSpPr>
            <p:nvPr/>
          </p:nvSpPr>
          <p:spPr bwMode="auto">
            <a:xfrm>
              <a:off x="5184" y="1008"/>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0" name="Group 15"/>
          <p:cNvGrpSpPr>
            <a:grpSpLocks/>
          </p:cNvGrpSpPr>
          <p:nvPr/>
        </p:nvGrpSpPr>
        <p:grpSpPr bwMode="auto">
          <a:xfrm>
            <a:off x="6705600" y="3363913"/>
            <a:ext cx="1600200" cy="1538287"/>
            <a:chOff x="4179" y="2304"/>
            <a:chExt cx="1149" cy="1104"/>
          </a:xfrm>
        </p:grpSpPr>
        <p:sp>
          <p:nvSpPr>
            <p:cNvPr id="36881" name="Line 16"/>
            <p:cNvSpPr>
              <a:spLocks noChangeShapeType="1"/>
            </p:cNvSpPr>
            <p:nvPr/>
          </p:nvSpPr>
          <p:spPr bwMode="auto">
            <a:xfrm>
              <a:off x="4368" y="3138"/>
              <a:ext cx="960" cy="0"/>
            </a:xfrm>
            <a:prstGeom prst="line">
              <a:avLst/>
            </a:prstGeom>
            <a:noFill/>
            <a:ln w="38100">
              <a:solidFill>
                <a:schemeClr val="tx1"/>
              </a:solidFill>
              <a:round/>
              <a:headEnd/>
              <a:tailEnd/>
            </a:ln>
          </p:spPr>
          <p:txBody>
            <a:bodyPr/>
            <a:lstStyle/>
            <a:p>
              <a:endParaRPr lang="en-US"/>
            </a:p>
          </p:txBody>
        </p:sp>
        <p:pic>
          <p:nvPicPr>
            <p:cNvPr id="36882" name="Picture 17" descr="txp_fig"/>
            <p:cNvPicPr>
              <a:picLocks noChangeAspect="1" noChangeArrowheads="1"/>
            </p:cNvPicPr>
            <p:nvPr>
              <p:custDataLst>
                <p:tags r:id="rId4"/>
              </p:custDataLst>
            </p:nvPr>
          </p:nvPicPr>
          <p:blipFill>
            <a:blip r:embed="rId11" cstate="print"/>
            <a:srcRect/>
            <a:stretch>
              <a:fillRect/>
            </a:stretch>
          </p:blipFill>
          <p:spPr bwMode="auto">
            <a:xfrm>
              <a:off x="4608" y="3234"/>
              <a:ext cx="523" cy="174"/>
            </a:xfrm>
            <a:prstGeom prst="rect">
              <a:avLst/>
            </a:prstGeom>
            <a:noFill/>
            <a:ln w="9525">
              <a:noFill/>
              <a:miter lim="800000"/>
              <a:headEnd/>
              <a:tailEnd/>
            </a:ln>
          </p:spPr>
        </p:pic>
        <p:pic>
          <p:nvPicPr>
            <p:cNvPr id="36883" name="Picture 18" descr="txp_fig"/>
            <p:cNvPicPr>
              <a:picLocks noChangeAspect="1" noChangeArrowheads="1"/>
            </p:cNvPicPr>
            <p:nvPr>
              <p:custDataLst>
                <p:tags r:id="rId5"/>
              </p:custDataLst>
            </p:nvPr>
          </p:nvPicPr>
          <p:blipFill>
            <a:blip r:embed="rId12" cstate="print"/>
            <a:srcRect/>
            <a:stretch>
              <a:fillRect/>
            </a:stretch>
          </p:blipFill>
          <p:spPr bwMode="auto">
            <a:xfrm>
              <a:off x="4179" y="2418"/>
              <a:ext cx="93" cy="585"/>
            </a:xfrm>
            <a:prstGeom prst="rect">
              <a:avLst/>
            </a:prstGeom>
            <a:noFill/>
            <a:ln w="9525">
              <a:noFill/>
              <a:miter lim="800000"/>
              <a:headEnd/>
              <a:tailEnd/>
            </a:ln>
          </p:spPr>
        </p:pic>
        <p:sp>
          <p:nvSpPr>
            <p:cNvPr id="36884" name="Line 19"/>
            <p:cNvSpPr>
              <a:spLocks noChangeShapeType="1"/>
            </p:cNvSpPr>
            <p:nvPr/>
          </p:nvSpPr>
          <p:spPr bwMode="auto">
            <a:xfrm flipV="1">
              <a:off x="4368" y="2322"/>
              <a:ext cx="0" cy="816"/>
            </a:xfrm>
            <a:prstGeom prst="line">
              <a:avLst/>
            </a:prstGeom>
            <a:noFill/>
            <a:ln w="38100">
              <a:solidFill>
                <a:schemeClr val="tx1"/>
              </a:solidFill>
              <a:round/>
              <a:headEnd/>
              <a:tailEnd/>
            </a:ln>
          </p:spPr>
          <p:txBody>
            <a:bodyPr/>
            <a:lstStyle/>
            <a:p>
              <a:endParaRPr lang="en-US"/>
            </a:p>
          </p:txBody>
        </p:sp>
        <p:sp>
          <p:nvSpPr>
            <p:cNvPr id="36885" name="Rectangle 20"/>
            <p:cNvSpPr>
              <a:spLocks noChangeArrowheads="1"/>
            </p:cNvSpPr>
            <p:nvPr/>
          </p:nvSpPr>
          <p:spPr bwMode="auto">
            <a:xfrm>
              <a:off x="4416" y="30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6" name="Rectangle 21"/>
            <p:cNvSpPr>
              <a:spLocks noChangeArrowheads="1"/>
            </p:cNvSpPr>
            <p:nvPr/>
          </p:nvSpPr>
          <p:spPr bwMode="auto">
            <a:xfrm>
              <a:off x="4608" y="2976"/>
              <a:ext cx="144" cy="14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7" name="Rectangle 22"/>
            <p:cNvSpPr>
              <a:spLocks noChangeArrowheads="1"/>
            </p:cNvSpPr>
            <p:nvPr/>
          </p:nvSpPr>
          <p:spPr bwMode="auto">
            <a:xfrm>
              <a:off x="4800" y="2928"/>
              <a:ext cx="144" cy="19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8" name="Rectangle 23"/>
            <p:cNvSpPr>
              <a:spLocks noChangeArrowheads="1"/>
            </p:cNvSpPr>
            <p:nvPr/>
          </p:nvSpPr>
          <p:spPr bwMode="auto">
            <a:xfrm>
              <a:off x="4992" y="27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9" name="Rectangle 24"/>
            <p:cNvSpPr>
              <a:spLocks noChangeArrowheads="1"/>
            </p:cNvSpPr>
            <p:nvPr/>
          </p:nvSpPr>
          <p:spPr bwMode="auto">
            <a:xfrm>
              <a:off x="5184" y="2304"/>
              <a:ext cx="144" cy="816"/>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36871" name="Group 25"/>
          <p:cNvGrpSpPr>
            <a:grpSpLocks/>
          </p:cNvGrpSpPr>
          <p:nvPr/>
        </p:nvGrpSpPr>
        <p:grpSpPr bwMode="auto">
          <a:xfrm>
            <a:off x="6705600" y="5116513"/>
            <a:ext cx="1600200" cy="1512887"/>
            <a:chOff x="4179" y="3522"/>
            <a:chExt cx="1149" cy="1086"/>
          </a:xfrm>
        </p:grpSpPr>
        <p:sp>
          <p:nvSpPr>
            <p:cNvPr id="36872" name="Line 26"/>
            <p:cNvSpPr>
              <a:spLocks noChangeShapeType="1"/>
            </p:cNvSpPr>
            <p:nvPr/>
          </p:nvSpPr>
          <p:spPr bwMode="auto">
            <a:xfrm>
              <a:off x="4368" y="4338"/>
              <a:ext cx="960" cy="0"/>
            </a:xfrm>
            <a:prstGeom prst="line">
              <a:avLst/>
            </a:prstGeom>
            <a:noFill/>
            <a:ln w="38100">
              <a:solidFill>
                <a:schemeClr val="tx1"/>
              </a:solidFill>
              <a:round/>
              <a:headEnd/>
              <a:tailEnd/>
            </a:ln>
          </p:spPr>
          <p:txBody>
            <a:bodyPr/>
            <a:lstStyle/>
            <a:p>
              <a:endParaRPr lang="en-US"/>
            </a:p>
          </p:txBody>
        </p:sp>
        <p:pic>
          <p:nvPicPr>
            <p:cNvPr id="36873" name="Picture 27" descr="txp_fig"/>
            <p:cNvPicPr>
              <a:picLocks noChangeAspect="1" noChangeArrowheads="1"/>
            </p:cNvPicPr>
            <p:nvPr>
              <p:custDataLst>
                <p:tags r:id="rId2"/>
              </p:custDataLst>
            </p:nvPr>
          </p:nvPicPr>
          <p:blipFill>
            <a:blip r:embed="rId11" cstate="print"/>
            <a:srcRect/>
            <a:stretch>
              <a:fillRect/>
            </a:stretch>
          </p:blipFill>
          <p:spPr bwMode="auto">
            <a:xfrm>
              <a:off x="4608" y="4434"/>
              <a:ext cx="523" cy="174"/>
            </a:xfrm>
            <a:prstGeom prst="rect">
              <a:avLst/>
            </a:prstGeom>
            <a:noFill/>
            <a:ln w="9525">
              <a:noFill/>
              <a:miter lim="800000"/>
              <a:headEnd/>
              <a:tailEnd/>
            </a:ln>
          </p:spPr>
        </p:pic>
        <p:pic>
          <p:nvPicPr>
            <p:cNvPr id="36874" name="Picture 28" descr="txp_fig"/>
            <p:cNvPicPr>
              <a:picLocks noChangeAspect="1" noChangeArrowheads="1"/>
            </p:cNvPicPr>
            <p:nvPr>
              <p:custDataLst>
                <p:tags r:id="rId3"/>
              </p:custDataLst>
            </p:nvPr>
          </p:nvPicPr>
          <p:blipFill>
            <a:blip r:embed="rId12" cstate="print"/>
            <a:srcRect/>
            <a:stretch>
              <a:fillRect/>
            </a:stretch>
          </p:blipFill>
          <p:spPr bwMode="auto">
            <a:xfrm>
              <a:off x="4179" y="3618"/>
              <a:ext cx="93" cy="585"/>
            </a:xfrm>
            <a:prstGeom prst="rect">
              <a:avLst/>
            </a:prstGeom>
            <a:noFill/>
            <a:ln w="9525">
              <a:noFill/>
              <a:miter lim="800000"/>
              <a:headEnd/>
              <a:tailEnd/>
            </a:ln>
          </p:spPr>
        </p:pic>
        <p:sp>
          <p:nvSpPr>
            <p:cNvPr id="36875" name="Line 29"/>
            <p:cNvSpPr>
              <a:spLocks noChangeShapeType="1"/>
            </p:cNvSpPr>
            <p:nvPr/>
          </p:nvSpPr>
          <p:spPr bwMode="auto">
            <a:xfrm flipV="1">
              <a:off x="4368" y="3522"/>
              <a:ext cx="0" cy="816"/>
            </a:xfrm>
            <a:prstGeom prst="line">
              <a:avLst/>
            </a:prstGeom>
            <a:noFill/>
            <a:ln w="38100">
              <a:solidFill>
                <a:schemeClr val="tx1"/>
              </a:solidFill>
              <a:round/>
              <a:headEnd/>
              <a:tailEnd/>
            </a:ln>
          </p:spPr>
          <p:txBody>
            <a:bodyPr/>
            <a:lstStyle/>
            <a:p>
              <a:endParaRPr lang="en-US"/>
            </a:p>
          </p:txBody>
        </p:sp>
        <p:sp>
          <p:nvSpPr>
            <p:cNvPr id="36876" name="Rectangle 30"/>
            <p:cNvSpPr>
              <a:spLocks noChangeArrowheads="1"/>
            </p:cNvSpPr>
            <p:nvPr/>
          </p:nvSpPr>
          <p:spPr bwMode="auto">
            <a:xfrm>
              <a:off x="4416" y="4272"/>
              <a:ext cx="144" cy="4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7" name="Rectangle 31"/>
            <p:cNvSpPr>
              <a:spLocks noChangeArrowheads="1"/>
            </p:cNvSpPr>
            <p:nvPr/>
          </p:nvSpPr>
          <p:spPr bwMode="auto">
            <a:xfrm>
              <a:off x="4608" y="3792"/>
              <a:ext cx="144" cy="528"/>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8" name="Rectangle 32"/>
            <p:cNvSpPr>
              <a:spLocks noChangeArrowheads="1"/>
            </p:cNvSpPr>
            <p:nvPr/>
          </p:nvSpPr>
          <p:spPr bwMode="auto">
            <a:xfrm>
              <a:off x="4800" y="3984"/>
              <a:ext cx="144" cy="33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79" name="Rectangle 33"/>
            <p:cNvSpPr>
              <a:spLocks noChangeArrowheads="1"/>
            </p:cNvSpPr>
            <p:nvPr/>
          </p:nvSpPr>
          <p:spPr bwMode="auto">
            <a:xfrm>
              <a:off x="4992" y="3600"/>
              <a:ext cx="144" cy="72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6880" name="Rectangle 34"/>
            <p:cNvSpPr>
              <a:spLocks noChangeArrowheads="1"/>
            </p:cNvSpPr>
            <p:nvPr/>
          </p:nvSpPr>
          <p:spPr bwMode="auto">
            <a:xfrm>
              <a:off x="5184" y="3744"/>
              <a:ext cx="144" cy="576"/>
            </a:xfrm>
            <a:prstGeom prst="rect">
              <a:avLst/>
            </a:prstGeom>
            <a:solidFill>
              <a:schemeClr val="accent1"/>
            </a:solidFill>
            <a:ln w="9525">
              <a:solidFill>
                <a:schemeClr val="tx1"/>
              </a:solidFill>
              <a:miter lim="800000"/>
              <a:headEnd/>
              <a:tailEnd/>
            </a:ln>
          </p:spPr>
          <p:txBody>
            <a:bodyPr wrap="none" anchor="ctr"/>
            <a:lstStyle/>
            <a:p>
              <a:endParaRPr lang="en-US"/>
            </a:p>
          </p:txBody>
        </p:sp>
      </p:grpSp>
    </p:spTree>
    <p:extLst>
      <p:ext uri="{BB962C8B-B14F-4D97-AF65-F5344CB8AC3E}">
        <p14:creationId xmlns:p14="http://schemas.microsoft.com/office/powerpoint/2010/main" val="63872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945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9459">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99459">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Summary</a:t>
            </a:r>
          </a:p>
        </p:txBody>
      </p:sp>
      <p:sp>
        <p:nvSpPr>
          <p:cNvPr id="39939" name="Rectangle 3"/>
          <p:cNvSpPr>
            <a:spLocks noGrp="1" noChangeArrowheads="1"/>
          </p:cNvSpPr>
          <p:nvPr>
            <p:ph idx="1"/>
          </p:nvPr>
        </p:nvSpPr>
        <p:spPr/>
        <p:txBody>
          <a:bodyPr/>
          <a:lstStyle/>
          <a:p>
            <a:pPr eaLnBrk="1" hangingPunct="1">
              <a:lnSpc>
                <a:spcPct val="80000"/>
              </a:lnSpc>
            </a:pPr>
            <a:r>
              <a:rPr lang="en-US" sz="2400"/>
              <a:t>Bayes rule lets us do diagnostic queries with causal probabilities</a:t>
            </a:r>
          </a:p>
          <a:p>
            <a:pPr eaLnBrk="1" hangingPunct="1">
              <a:lnSpc>
                <a:spcPct val="80000"/>
              </a:lnSpc>
            </a:pPr>
            <a:endParaRPr lang="en-US" sz="2400"/>
          </a:p>
          <a:p>
            <a:pPr eaLnBrk="1" hangingPunct="1">
              <a:lnSpc>
                <a:spcPct val="80000"/>
              </a:lnSpc>
            </a:pPr>
            <a:r>
              <a:rPr lang="en-US" sz="2400"/>
              <a:t>The naïve Bayes assumption takes all features to be independent given the class label</a:t>
            </a:r>
          </a:p>
          <a:p>
            <a:pPr eaLnBrk="1" hangingPunct="1">
              <a:lnSpc>
                <a:spcPct val="80000"/>
              </a:lnSpc>
            </a:pPr>
            <a:endParaRPr lang="en-US" sz="2400"/>
          </a:p>
          <a:p>
            <a:pPr eaLnBrk="1" hangingPunct="1">
              <a:lnSpc>
                <a:spcPct val="80000"/>
              </a:lnSpc>
            </a:pPr>
            <a:r>
              <a:rPr lang="en-US" sz="2400"/>
              <a:t>We can build classifiers out of a naïve Bayes model using training data</a:t>
            </a:r>
          </a:p>
          <a:p>
            <a:pPr eaLnBrk="1" hangingPunct="1">
              <a:lnSpc>
                <a:spcPct val="80000"/>
              </a:lnSpc>
            </a:pPr>
            <a:endParaRPr lang="en-US" sz="2400"/>
          </a:p>
          <a:p>
            <a:pPr eaLnBrk="1" hangingPunct="1">
              <a:lnSpc>
                <a:spcPct val="80000"/>
              </a:lnSpc>
            </a:pPr>
            <a:r>
              <a:rPr lang="en-US" sz="2400"/>
              <a:t>Smoothing estimates is important in real systems</a:t>
            </a:r>
          </a:p>
          <a:p>
            <a:pPr eaLnBrk="1" hangingPunct="1">
              <a:lnSpc>
                <a:spcPct val="80000"/>
              </a:lnSpc>
            </a:pPr>
            <a:endParaRPr lang="en-US" sz="2400"/>
          </a:p>
          <a:p>
            <a:pPr eaLnBrk="1" hangingPunct="1">
              <a:lnSpc>
                <a:spcPct val="80000"/>
              </a:lnSpc>
            </a:pPr>
            <a:r>
              <a:rPr lang="en-US" sz="2400"/>
              <a:t>Classifier confidences are useful, when you can get them</a:t>
            </a:r>
          </a:p>
        </p:txBody>
      </p:sp>
    </p:spTree>
    <p:extLst>
      <p:ext uri="{BB962C8B-B14F-4D97-AF65-F5344CB8AC3E}">
        <p14:creationId xmlns:p14="http://schemas.microsoft.com/office/powerpoint/2010/main" val="1731150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a:t>Next Time: Perceptron!</a:t>
            </a:r>
          </a:p>
        </p:txBody>
      </p:sp>
      <p:sp>
        <p:nvSpPr>
          <p:cNvPr id="40963" name="Rectangle 3"/>
          <p:cNvSpPr>
            <a:spLocks noGrp="1" noChangeArrowheads="1"/>
          </p:cNvSpPr>
          <p:nvPr>
            <p:ph idx="1"/>
          </p:nvPr>
        </p:nvSpPr>
        <p:spPr/>
        <p:txBody>
          <a:bodyPr/>
          <a:lstStyle/>
          <a:p>
            <a:pPr eaLnBrk="1" hangingPunct="1"/>
            <a:endParaRPr lang="en-US"/>
          </a:p>
        </p:txBody>
      </p:sp>
    </p:spTree>
    <p:extLst>
      <p:ext uri="{BB962C8B-B14F-4D97-AF65-F5344CB8AC3E}">
        <p14:creationId xmlns:p14="http://schemas.microsoft.com/office/powerpoint/2010/main" val="1333583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210875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r>
              <a:rPr lang="en-US" dirty="0">
                <a:latin typeface="Calibri"/>
                <a:cs typeface="Calibri"/>
              </a:rPr>
              <a:t>Review</a:t>
            </a:r>
            <a:r>
              <a:rPr lang="en-US" dirty="0">
                <a:latin typeface="Calibri"/>
                <a:ea typeface="ＭＳ Ｐゴシック" pitchFamily="34" charset="-128"/>
                <a:cs typeface="Calibri"/>
              </a:rPr>
              <a:t>: 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20371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0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1.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3.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0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y|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3"/>
  <p:tag name="PICTUREFILESIZE" val="4154"/>
</p:tagLst>
</file>

<file path=ppt/tags/tag10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5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6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6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6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6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6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7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7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7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7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7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7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7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7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7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7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8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8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8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8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8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8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8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856"/>
</p:tagLst>
</file>

<file path=ppt/tags/tag8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100}(X) = \left\langle \frac{102}{203}, \frac{101}{20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67"/>
  <p:tag name="PICTUREFILESIZE" val="18124"/>
</p:tagLst>
</file>

<file path=ppt/tags/tag8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0}(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97"/>
  <p:tag name="PICTUREFILESIZE" val="13915"/>
</p:tagLst>
</file>

<file path=ppt/tags/tag8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y) = \frac{c(x,y)+k}{c(y)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56"/>
  <p:tag name="PICTUREFILESIZE" val="20968"/>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9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k}(x) = \frac{c(x)+k}{N + k|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18"/>
  <p:tag name="PICTUREFILESIZE" val="16244"/>
</p:tagLst>
</file>

<file path=ppt/tags/tag9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IN}(x|y) = \alpha \hat{P}(x|y) + (1.0 - \alpha)\hat{P}(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371"/>
  <p:tag name="PICTUREFILESIZE" val="18959"/>
</p:tagLst>
</file>

<file path=ppt/tags/tag9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9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9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graphicx}&#10;\begin{document}&#10;\def\argmax{\mathop{\rm arg\,max}}&#10;\rotatebox{0}{$k$}&#10;\end{document}&#10;"/>
  <p:tag name="FILENAME" val="txp_fig"/>
  <p:tag name="FORMAT" val="pngmono"/>
  <p:tag name="RES" val="1200"/>
  <p:tag name="BLEND" val="0"/>
  <p:tag name="TRANSPARENT" val="0"/>
  <p:tag name="TBUG" val="0"/>
  <p:tag name="ALLOWFS" val="0"/>
  <p:tag name="ORIGWIDTH" val="10"/>
  <p:tag name="PICTUREFILESIZE" val="918"/>
</p:tagLst>
</file>

<file path=ppt/tags/tag95.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begin{document}&#10;\def\argmax{\mathop{\rm arg\,max}}&#10;\rotatebox{90}{accuracy}&#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4"/>
  <p:tag name="PICTUREFILESIZE" val="2883"/>
</p:tagLst>
</file>

<file path=ppt/tags/tag96.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color}&#10;\begin{document}&#10;\def\argmax{\mathop{\rm arg\,max}}&#10;\textcolor{blue}{training}&#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76"/>
  <p:tag name="PICTUREFILESIZE" val="5660"/>
</p:tagLst>
</file>

<file path=ppt/tags/tag97.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OliveGreen}{held-ou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82"/>
  <p:tag name="PICTUREFILESIZE" val="5624"/>
</p:tagLst>
</file>

<file path=ppt/tags/tag98.xml><?xml version="1.0" encoding="utf-8"?>
<p:tagLst xmlns:a="http://schemas.openxmlformats.org/drawingml/2006/main" xmlns:r="http://schemas.openxmlformats.org/officeDocument/2006/relationships" xmlns:p="http://schemas.openxmlformats.org/presentationml/2006/main">
  <p:tag name="SOURCE" val="\documentclass{slides}\pagestyle{empty}&#10;\usepackage{graphicx}&#10;\usepackage[usenames]{color}&#10;\begin{document}&#10;\def\argmax{\mathop{\rm arg\,max}}&#10;\textcolor{BrickRed}{test}&#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16m"/>
  <p:tag name="ORIGWIDTH" val="39"/>
  <p:tag name="PICTUREFILESIZE" val="3600"/>
</p:tagLst>
</file>

<file path=ppt/tags/tag9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def\argmax{\mathop{\rm arg\,max}}&#10;\[&#10;\mbox{confidence}(x) = \max_y P(y|x)&#10;\]&#10;\end{document}&#10;"/>
  <p:tag name="FILENAME" val="txp_fig"/>
  <p:tag name="FORMAT" val="pngmono"/>
  <p:tag name="RES" val="1200"/>
  <p:tag name="BLEND" val="0"/>
  <p:tag name="TRANSPARENT" val="0"/>
  <p:tag name="TBUG" val="0"/>
  <p:tag name="ALLOWFS" val="0"/>
  <p:tag name="ORIGWIDTH" val="277"/>
  <p:tag name="PICTUREFILESIZE" val="1578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55812</TotalTime>
  <Words>5170</Words>
  <Application>Microsoft Macintosh PowerPoint</Application>
  <PresentationFormat>Widescreen</PresentationFormat>
  <Paragraphs>1020</Paragraphs>
  <Slides>67</Slides>
  <Notes>25</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Courier New</vt:lpstr>
      <vt:lpstr>Helvetica</vt:lpstr>
      <vt:lpstr>Times New Roman</vt:lpstr>
      <vt:lpstr>Verdana</vt:lpstr>
      <vt:lpstr>Wingdings</vt:lpstr>
      <vt:lpstr>dan-berkeley-nlp-v1</vt:lpstr>
      <vt:lpstr>Reminders</vt:lpstr>
      <vt:lpstr>PowerPoint Presentation</vt:lpstr>
      <vt:lpstr>Review: Conditional Independence</vt:lpstr>
      <vt:lpstr>Review: Conditional Independence</vt:lpstr>
      <vt:lpstr>Review: Bayes Nets Assumptions</vt:lpstr>
      <vt:lpstr>D-separation: Outline</vt:lpstr>
      <vt:lpstr>D-separation: Outline</vt:lpstr>
      <vt:lpstr>Review: Causal Chains</vt:lpstr>
      <vt:lpstr>Review: Causal Chains</vt:lpstr>
      <vt:lpstr>Review: Common Cause</vt:lpstr>
      <vt:lpstr>Review: Common Cause</vt:lpstr>
      <vt:lpstr>Review: Common Effect</vt:lpstr>
      <vt:lpstr>Are two variables in a BN independent?</vt:lpstr>
      <vt:lpstr>Reachability</vt:lpstr>
      <vt:lpstr>Active / Inactive Paths</vt:lpstr>
      <vt:lpstr>D-Separation</vt:lpstr>
      <vt:lpstr>Example</vt:lpstr>
      <vt:lpstr>Example</vt:lpstr>
      <vt:lpstr>Structure Implications</vt:lpstr>
      <vt:lpstr>Computing All Independences</vt:lpstr>
      <vt:lpstr>Inference</vt:lpstr>
      <vt:lpstr>Inference by Enumeration</vt:lpstr>
      <vt:lpstr>Inference by Enumeration in Bayes’ Net</vt:lpstr>
      <vt:lpstr>Inference by Enumeration?</vt:lpstr>
      <vt:lpstr>Inference by Enumeration vs. Variable Elimination</vt:lpstr>
      <vt:lpstr>Naïve Bayes</vt:lpstr>
      <vt:lpstr>PowerPoint Presentation</vt:lpstr>
      <vt:lpstr>Machine Learning</vt:lpstr>
      <vt:lpstr>Classification</vt:lpstr>
      <vt:lpstr>Example: Spam Filter</vt:lpstr>
      <vt:lpstr>Example: Digit Recognition</vt:lpstr>
      <vt:lpstr>Other Classification Tasks</vt:lpstr>
      <vt:lpstr>Model-Based Classification</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Training and Testing</vt:lpstr>
      <vt:lpstr>Important Concepts</vt:lpstr>
      <vt:lpstr>Generalization and Overfitting</vt:lpstr>
      <vt:lpstr>Overfitting</vt:lpstr>
      <vt:lpstr>Example: Overfitting</vt:lpstr>
      <vt:lpstr>Example: Overfitting</vt:lpstr>
      <vt:lpstr>Generalization and Overfitting</vt:lpstr>
      <vt:lpstr>Parameter Estimation</vt:lpstr>
      <vt:lpstr>Parameter Estimation</vt:lpstr>
      <vt:lpstr>Maximum Likelihood</vt:lpstr>
      <vt:lpstr>Unseen Events</vt:lpstr>
      <vt:lpstr>Laplace Smoothing</vt:lpstr>
      <vt:lpstr>Laplace Smoothing</vt:lpstr>
      <vt:lpstr>Estimation: Linear Interpolation* </vt:lpstr>
      <vt:lpstr>Real NB: Smoothing</vt:lpstr>
      <vt:lpstr>Tuning</vt:lpstr>
      <vt:lpstr>Tuning on Held-Out Data</vt:lpstr>
      <vt:lpstr>Features</vt:lpstr>
      <vt:lpstr>Errors, and What to Do</vt:lpstr>
      <vt:lpstr>What to Do About Errors?</vt:lpstr>
      <vt:lpstr>Baselines</vt:lpstr>
      <vt:lpstr>Confidences from a Classifier</vt:lpstr>
      <vt:lpstr>Summary</vt:lpstr>
      <vt:lpstr>Next Time: Perceptron!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3379</cp:revision>
  <cp:lastPrinted>2019-10-29T14:50:42Z</cp:lastPrinted>
  <dcterms:created xsi:type="dcterms:W3CDTF">2004-08-27T04:16:05Z</dcterms:created>
  <dcterms:modified xsi:type="dcterms:W3CDTF">2020-11-10T15:52:44Z</dcterms:modified>
</cp:coreProperties>
</file>